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75" r:id="rId3"/>
    <p:sldId id="938" r:id="rId4"/>
    <p:sldId id="939" r:id="rId5"/>
    <p:sldId id="937" r:id="rId6"/>
    <p:sldId id="263" r:id="rId7"/>
    <p:sldId id="925" r:id="rId8"/>
    <p:sldId id="906" r:id="rId9"/>
    <p:sldId id="926" r:id="rId10"/>
    <p:sldId id="935" r:id="rId11"/>
    <p:sldId id="259" r:id="rId12"/>
    <p:sldId id="264" r:id="rId13"/>
    <p:sldId id="94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9334F-048B-4A34-BDBC-A51CDC528BB3}" type="datetimeFigureOut">
              <a:rPr lang="en-GB" smtClean="0"/>
              <a:t>26/08/2024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869D8-CA0C-4657-8B86-52BA6E0EA835}" type="slidenum">
              <a:rPr lang="en-GB" smtClean="0"/>
              <a:t>‹#›</a:t>
            </a:fld>
            <a:endParaRPr lang="en-GB"/>
          </a:p>
        </p:txBody>
      </p:sp>
    </p:spTree>
    <p:extLst>
      <p:ext uri="{BB962C8B-B14F-4D97-AF65-F5344CB8AC3E}">
        <p14:creationId xmlns:p14="http://schemas.microsoft.com/office/powerpoint/2010/main" val="11347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ltLang="en-US" sz="1600" dirty="0"/>
              <a:t>Comes down to this. What kind of world do we hope to make? This is where it starts. </a:t>
            </a:r>
          </a:p>
          <a:p>
            <a:pPr marL="171450" indent="-171450">
              <a:buFontTx/>
              <a:buChar char="-"/>
            </a:pPr>
            <a:r>
              <a:rPr lang="en-GB" altLang="en-US" sz="1600" dirty="0"/>
              <a:t>is about inviting children to take a step through life itself.</a:t>
            </a:r>
          </a:p>
          <a:p>
            <a:pPr marL="171450" indent="-171450">
              <a:buFontTx/>
              <a:buChar char="-"/>
            </a:pPr>
            <a:r>
              <a:rPr lang="en-GB" altLang="en-US" sz="1600" dirty="0"/>
              <a:t>Values pre-exist – prehistoric ‘In the air we breathe’ and part of every culture throughout humanity</a:t>
            </a:r>
          </a:p>
          <a:p>
            <a:r>
              <a:rPr lang="en-GB" altLang="en-US" sz="1600" dirty="0"/>
              <a:t>I used to see </a:t>
            </a:r>
            <a:r>
              <a:rPr lang="en-GB" altLang="en-US" sz="1600" dirty="0" err="1"/>
              <a:t>VbE</a:t>
            </a:r>
            <a:r>
              <a:rPr lang="en-GB" altLang="en-US" sz="1600" dirty="0"/>
              <a:t> for its softening effect – making people more mannerly, less harsh, more understanding – still think that but also see how strengthening and empowering.</a:t>
            </a:r>
            <a:r>
              <a:rPr lang="en-US" sz="1600" dirty="0">
                <a:latin typeface="Arial" panose="020B0604020202020204" pitchFamily="34" charset="0"/>
                <a:ea typeface="MS Mincho" panose="02020609040205080304" pitchFamily="49" charset="-128"/>
              </a:rPr>
              <a:t> </a:t>
            </a:r>
          </a:p>
          <a:p>
            <a:r>
              <a:rPr lang="en-US" sz="1600" dirty="0">
                <a:latin typeface="Arial" panose="020B0604020202020204" pitchFamily="34" charset="0"/>
                <a:ea typeface="MS Mincho" panose="02020609040205080304" pitchFamily="49" charset="-128"/>
              </a:rPr>
              <a:t>Research findings consistently point to notable improvement in student</a:t>
            </a:r>
            <a:endParaRPr lang="en-GB" sz="1600" dirty="0">
              <a:effectLst/>
              <a:latin typeface="Arial" panose="020B0604020202020204" pitchFamily="34" charset="0"/>
              <a:ea typeface="MS Mincho" panose="02020609040205080304" pitchFamily="49" charset="-128"/>
            </a:endParaRPr>
          </a:p>
          <a:p>
            <a:pPr marL="342900" lvl="0" indent="-342900">
              <a:buFont typeface="Times New Roman" panose="02020603050405020304" pitchFamily="18" charset="0"/>
              <a:buChar char="•"/>
              <a:tabLst>
                <a:tab pos="457200" algn="l"/>
              </a:tabLst>
            </a:pPr>
            <a:r>
              <a:rPr lang="en-US" sz="1600" dirty="0">
                <a:effectLst/>
                <a:latin typeface="Arial" panose="020B0604020202020204" pitchFamily="34" charset="0"/>
                <a:ea typeface="MS Mincho" panose="02020609040205080304" pitchFamily="49" charset="-128"/>
              </a:rPr>
              <a:t>Well-being</a:t>
            </a:r>
            <a:endParaRPr lang="en-GB" sz="1600" dirty="0">
              <a:effectLst/>
              <a:latin typeface="Arial" panose="020B0604020202020204" pitchFamily="34" charset="0"/>
              <a:ea typeface="MS Mincho" panose="02020609040205080304" pitchFamily="49" charset="-128"/>
            </a:endParaRPr>
          </a:p>
          <a:p>
            <a:pPr marL="342900" lvl="0" indent="-342900">
              <a:buFont typeface="Times New Roman" panose="02020603050405020304" pitchFamily="18" charset="0"/>
              <a:buChar char="•"/>
              <a:tabLst>
                <a:tab pos="457200" algn="l"/>
              </a:tabLst>
            </a:pPr>
            <a:r>
              <a:rPr lang="en-US" sz="1600" dirty="0">
                <a:effectLst/>
                <a:latin typeface="Arial" panose="020B0604020202020204" pitchFamily="34" charset="0"/>
                <a:ea typeface="MS Mincho" panose="02020609040205080304" pitchFamily="49" charset="-128"/>
              </a:rPr>
              <a:t>Self esteem</a:t>
            </a:r>
            <a:endParaRPr lang="en-GB" sz="1600" dirty="0">
              <a:effectLst/>
              <a:latin typeface="Arial" panose="020B0604020202020204" pitchFamily="34" charset="0"/>
              <a:ea typeface="MS Mincho" panose="02020609040205080304" pitchFamily="49" charset="-128"/>
            </a:endParaRPr>
          </a:p>
          <a:p>
            <a:pPr marL="342900" lvl="0" indent="-342900">
              <a:buFont typeface="Times New Roman" panose="02020603050405020304" pitchFamily="18" charset="0"/>
              <a:buChar char="•"/>
              <a:tabLst>
                <a:tab pos="457200" algn="l"/>
              </a:tabLst>
            </a:pPr>
            <a:r>
              <a:rPr lang="en-US" sz="1600" dirty="0" err="1">
                <a:effectLst/>
                <a:latin typeface="Arial" panose="020B0604020202020204" pitchFamily="34" charset="0"/>
                <a:ea typeface="MS Mincho" panose="02020609040205080304" pitchFamily="49" charset="-128"/>
              </a:rPr>
              <a:t>Behaviour</a:t>
            </a:r>
            <a:endParaRPr lang="en-GB" sz="1600" dirty="0">
              <a:effectLst/>
              <a:latin typeface="Arial" panose="020B0604020202020204" pitchFamily="34" charset="0"/>
              <a:ea typeface="MS Mincho" panose="02020609040205080304" pitchFamily="49" charset="-128"/>
            </a:endParaRPr>
          </a:p>
          <a:p>
            <a:pPr marL="342900" lvl="0" indent="-342900">
              <a:buFont typeface="Times New Roman" panose="02020603050405020304" pitchFamily="18" charset="0"/>
              <a:buChar char="•"/>
              <a:tabLst>
                <a:tab pos="457200" algn="l"/>
              </a:tabLst>
            </a:pPr>
            <a:r>
              <a:rPr lang="en-US" sz="1600" dirty="0">
                <a:effectLst/>
                <a:latin typeface="Arial" panose="020B0604020202020204" pitchFamily="34" charset="0"/>
                <a:ea typeface="MS Mincho" panose="02020609040205080304" pitchFamily="49" charset="-128"/>
              </a:rPr>
              <a:t>Relationships</a:t>
            </a:r>
            <a:endParaRPr lang="en-GB" sz="1600" dirty="0">
              <a:effectLst/>
              <a:latin typeface="Arial" panose="020B0604020202020204" pitchFamily="34" charset="0"/>
              <a:ea typeface="MS Mincho" panose="02020609040205080304" pitchFamily="49" charset="-128"/>
            </a:endParaRPr>
          </a:p>
          <a:p>
            <a:pPr marL="342900" lvl="0" indent="-342900">
              <a:buFont typeface="Times New Roman" panose="02020603050405020304" pitchFamily="18" charset="0"/>
              <a:buChar char="•"/>
              <a:tabLst>
                <a:tab pos="457200" algn="l"/>
              </a:tabLst>
            </a:pPr>
            <a:r>
              <a:rPr lang="en-US" sz="1600" dirty="0">
                <a:effectLst/>
                <a:latin typeface="Arial" panose="020B0604020202020204" pitchFamily="34" charset="0"/>
                <a:ea typeface="MS Mincho" panose="02020609040205080304" pitchFamily="49" charset="-128"/>
              </a:rPr>
              <a:t>Emotional, moral and spiritual intelligence</a:t>
            </a:r>
            <a:endParaRPr lang="en-GB" sz="1600" dirty="0">
              <a:effectLst/>
              <a:latin typeface="Arial" panose="020B0604020202020204" pitchFamily="34" charset="0"/>
              <a:ea typeface="MS Mincho" panose="02020609040205080304" pitchFamily="49" charset="-128"/>
            </a:endParaRPr>
          </a:p>
          <a:p>
            <a:pPr marL="342900" lvl="0" indent="-342900">
              <a:buFont typeface="Times New Roman" panose="02020603050405020304" pitchFamily="18" charset="0"/>
              <a:buChar char="•"/>
              <a:tabLst>
                <a:tab pos="457200" algn="l"/>
              </a:tabLst>
            </a:pPr>
            <a:r>
              <a:rPr lang="en-US" sz="1600" dirty="0">
                <a:effectLst/>
                <a:latin typeface="Arial" panose="020B0604020202020204" pitchFamily="34" charset="0"/>
                <a:ea typeface="MS Mincho" panose="02020609040205080304" pitchFamily="49" charset="-128"/>
              </a:rPr>
              <a:t>Academic diligence</a:t>
            </a:r>
            <a:endParaRPr lang="en-GB" sz="1600" dirty="0">
              <a:effectLst/>
              <a:latin typeface="Arial" panose="020B0604020202020204" pitchFamily="34" charset="0"/>
              <a:ea typeface="MS Mincho" panose="02020609040205080304" pitchFamily="49" charset="-128"/>
            </a:endParaRPr>
          </a:p>
          <a:p>
            <a:pPr marL="342900" lvl="0" indent="-342900">
              <a:buFont typeface="Times New Roman" panose="02020603050405020304" pitchFamily="18" charset="0"/>
              <a:buChar char="•"/>
              <a:tabLst>
                <a:tab pos="457200" algn="l"/>
              </a:tabLst>
            </a:pPr>
            <a:r>
              <a:rPr lang="en-US" sz="1600" dirty="0">
                <a:effectLst/>
                <a:latin typeface="Arial" panose="020B0604020202020204" pitchFamily="34" charset="0"/>
                <a:ea typeface="MS Mincho" panose="02020609040205080304" pitchFamily="49" charset="-128"/>
              </a:rPr>
              <a:t>Academic achievement.</a:t>
            </a:r>
            <a:endParaRPr lang="en-GB" sz="1600" dirty="0">
              <a:effectLst/>
              <a:latin typeface="Arial" panose="020B0604020202020204" pitchFamily="34" charset="0"/>
              <a:ea typeface="MS Mincho" panose="02020609040205080304" pitchFamily="49" charset="-128"/>
            </a:endParaRPr>
          </a:p>
          <a:p>
            <a:pPr marL="171450" indent="-171450">
              <a:buFontTx/>
              <a:buChar char="-"/>
            </a:pPr>
            <a:endParaRPr lang="en-GB" altLang="en-US" sz="1600" dirty="0"/>
          </a:p>
          <a:p>
            <a:endParaRPr lang="en-GB" dirty="0"/>
          </a:p>
        </p:txBody>
      </p:sp>
      <p:sp>
        <p:nvSpPr>
          <p:cNvPr id="4" name="Slide Number Placeholder 3"/>
          <p:cNvSpPr>
            <a:spLocks noGrp="1"/>
          </p:cNvSpPr>
          <p:nvPr>
            <p:ph type="sldNum" sz="quarter" idx="5"/>
          </p:nvPr>
        </p:nvSpPr>
        <p:spPr/>
        <p:txBody>
          <a:bodyPr/>
          <a:lstStyle/>
          <a:p>
            <a:fld id="{8C5AC201-EAA6-4FB7-B320-53A7906397C6}" type="slidenum">
              <a:rPr lang="en-GB" smtClean="0"/>
              <a:t>2</a:t>
            </a:fld>
            <a:endParaRPr lang="en-GB"/>
          </a:p>
        </p:txBody>
      </p:sp>
    </p:spTree>
    <p:extLst>
      <p:ext uri="{BB962C8B-B14F-4D97-AF65-F5344CB8AC3E}">
        <p14:creationId xmlns:p14="http://schemas.microsoft.com/office/powerpoint/2010/main" val="235143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869D8-CA0C-4657-8B86-52BA6E0EA835}" type="slidenum">
              <a:rPr lang="en-GB" smtClean="0"/>
              <a:t>12</a:t>
            </a:fld>
            <a:endParaRPr lang="en-GB"/>
          </a:p>
        </p:txBody>
      </p:sp>
    </p:spTree>
    <p:extLst>
      <p:ext uri="{BB962C8B-B14F-4D97-AF65-F5344CB8AC3E}">
        <p14:creationId xmlns:p14="http://schemas.microsoft.com/office/powerpoint/2010/main" val="93121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kern="800" dirty="0">
                <a:solidFill>
                  <a:srgbClr val="FF00FF"/>
                </a:solidFill>
                <a:effectLst/>
                <a:latin typeface="Arial" panose="020B0604020202020204" pitchFamily="34" charset="0"/>
                <a:ea typeface="Calibri" panose="020F0502020204030204" pitchFamily="34" charset="0"/>
                <a:cs typeface="Arial" panose="020B0604020202020204" pitchFamily="34" charset="0"/>
              </a:rPr>
              <a:t>At </a:t>
            </a:r>
            <a:r>
              <a:rPr lang="en-GB" sz="1800" kern="800" dirty="0" err="1">
                <a:solidFill>
                  <a:srgbClr val="FF00FF"/>
                </a:solidFill>
                <a:effectLst/>
                <a:latin typeface="Arial" panose="020B0604020202020204" pitchFamily="34" charset="0"/>
                <a:ea typeface="Calibri" panose="020F0502020204030204" pitchFamily="34" charset="0"/>
                <a:cs typeface="Arial" panose="020B0604020202020204" pitchFamily="34" charset="0"/>
              </a:rPr>
              <a:t>Eardisley</a:t>
            </a:r>
            <a:r>
              <a:rPr lang="en-GB" sz="1800" kern="800" dirty="0">
                <a:solidFill>
                  <a:srgbClr val="FF00FF"/>
                </a:solidFill>
                <a:effectLst/>
                <a:latin typeface="Arial" panose="020B0604020202020204" pitchFamily="34" charset="0"/>
                <a:ea typeface="Calibri" panose="020F0502020204030204" pitchFamily="34" charset="0"/>
                <a:cs typeface="Arial" panose="020B0604020202020204" pitchFamily="34" charset="0"/>
              </a:rPr>
              <a:t> CE Primary School, God’s love is our motivation, our lifeforce and our fulfilment. We determine to go well beyond the more transactional motivation to do unto others as we would have done unto us. Following Christ’ teaching and footsteps, we determine to love one another in friendship with our hearts, in our thoughts and deeds so that all may experience the joy of life in all its fullness.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kern="800" dirty="0">
                <a:solidFill>
                  <a:srgbClr val="FF00FF"/>
                </a:solidFill>
                <a:effectLst/>
                <a:latin typeface="Arial" panose="020B0604020202020204" pitchFamily="34" charset="0"/>
                <a:ea typeface="Calibri" panose="020F0502020204030204" pitchFamily="34" charset="0"/>
                <a:cs typeface="Arial" panose="020B0604020202020204" pitchFamily="34" charset="0"/>
              </a:rPr>
              <a:t>This vision of the potency of love informs the vibrant and creative ethos, enabling a culture of great and tender care for individuals and our school. In turn, this creates a momentum for achieving the very best that we are 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kern="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kern="800" dirty="0">
                <a:effectLst/>
                <a:latin typeface="Arial" panose="020B0604020202020204" pitchFamily="34" charset="0"/>
                <a:ea typeface="Calibri" panose="020F0502020204030204" pitchFamily="34" charset="0"/>
                <a:cs typeface="Arial" panose="020B0604020202020204" pitchFamily="34" charset="0"/>
              </a:rPr>
              <a:t>The vision is borne out in the success of our school as the hub of the local community; in the excellent behaviour and responsiveness of our pupils; in high academic and personal development standards; in our fantastic reputation for meeting a vast range of individual and additional needs, and in attention to staff welfare.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EC869D8-CA0C-4657-8B86-52BA6E0EA835}" type="slidenum">
              <a:rPr lang="en-GB" smtClean="0"/>
              <a:t>3</a:t>
            </a:fld>
            <a:endParaRPr lang="en-GB"/>
          </a:p>
        </p:txBody>
      </p:sp>
    </p:spTree>
    <p:extLst>
      <p:ext uri="{BB962C8B-B14F-4D97-AF65-F5344CB8AC3E}">
        <p14:creationId xmlns:p14="http://schemas.microsoft.com/office/powerpoint/2010/main" val="107436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Taylor Swift’s August lyrics have the answer, borrowed from St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Augustine."You</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are what you love." This profound statement encapsulates a fundamental aspect of human nature and spirituality that continues to resonate across centuries. At its core, Augustine's insight delves into the intricate interplay between our deepest desires, the formation of our character, and the pursuit of spiritual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fulfillment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concept of being what we love speaks to the essence of human identity. It suggests that our true nature is not solely defined by our rational thoughts or intellectual beliefs, but rather by the objects of our affection and the pursuits that captivate our hearts. In essence, our loves shape our lives,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molding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our character and influencing our actions in profound ways.</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It’s because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VbE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makes everything we do easier, more pleasant, more rewarding, more meaningful. Values are our super-power.</a:t>
            </a:r>
          </a:p>
          <a:p>
            <a:endParaRPr lang="en-GB" dirty="0"/>
          </a:p>
        </p:txBody>
      </p:sp>
      <p:sp>
        <p:nvSpPr>
          <p:cNvPr id="4" name="Slide Number Placeholder 3"/>
          <p:cNvSpPr>
            <a:spLocks noGrp="1"/>
          </p:cNvSpPr>
          <p:nvPr>
            <p:ph type="sldNum" sz="quarter" idx="5"/>
          </p:nvPr>
        </p:nvSpPr>
        <p:spPr/>
        <p:txBody>
          <a:bodyPr/>
          <a:lstStyle/>
          <a:p>
            <a:fld id="{1EC869D8-CA0C-4657-8B86-52BA6E0EA835}" type="slidenum">
              <a:rPr lang="en-GB" smtClean="0"/>
              <a:t>4</a:t>
            </a:fld>
            <a:endParaRPr lang="en-GB"/>
          </a:p>
        </p:txBody>
      </p:sp>
    </p:spTree>
    <p:extLst>
      <p:ext uri="{BB962C8B-B14F-4D97-AF65-F5344CB8AC3E}">
        <p14:creationId xmlns:p14="http://schemas.microsoft.com/office/powerpoint/2010/main" val="123007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solidFill>
                  <a:srgbClr val="FF0000"/>
                </a:solidFill>
              </a:rPr>
              <a:t>We show our friendship by being kind.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solidFill>
                  <a:srgbClr val="FF0000"/>
                </a:solidFill>
              </a:rPr>
              <a:t>We help each other through the hard times.</a:t>
            </a:r>
            <a:r>
              <a:rPr lang="en-GB" sz="1200" i="1" dirty="0">
                <a:solidFill>
                  <a:srgbClr val="FF0000"/>
                </a:solidFill>
              </a:rPr>
              <a:t> The value of Determination helps to power us through our work!</a:t>
            </a:r>
            <a:r>
              <a:rPr lang="en-GB" i="1" dirty="0">
                <a:solidFill>
                  <a:srgbClr val="FF0000"/>
                </a:solidFill>
              </a:rPr>
              <a:t> Our school teaches us to enjoy the world, and to bring joy into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FF0000"/>
              </a:solidFill>
            </a:endParaRPr>
          </a:p>
          <a:p>
            <a:pPr marL="0" indent="0">
              <a:buNone/>
            </a:pPr>
            <a:endParaRPr lang="en-GB" i="1"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1EC869D8-CA0C-4657-8B86-52BA6E0EA835}" type="slidenum">
              <a:rPr lang="en-GB" smtClean="0"/>
              <a:t>6</a:t>
            </a:fld>
            <a:endParaRPr lang="en-GB"/>
          </a:p>
        </p:txBody>
      </p:sp>
    </p:spTree>
    <p:extLst>
      <p:ext uri="{BB962C8B-B14F-4D97-AF65-F5344CB8AC3E}">
        <p14:creationId xmlns:p14="http://schemas.microsoft.com/office/powerpoint/2010/main" val="112189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latin typeface="Helvetica" panose="020B0604020202020204" pitchFamily="34" charset="0"/>
              </a:rPr>
              <a:t>Resilience</a:t>
            </a:r>
            <a:r>
              <a:rPr lang="en-GB" sz="2400" dirty="0">
                <a:latin typeface="Helvetica" panose="020B0604020202020204" pitchFamily="34" charset="0"/>
              </a:rPr>
              <a:t> is a virtue that children and adults need in an ever more challenging society. Pupils at effective </a:t>
            </a:r>
            <a:r>
              <a:rPr lang="en-GB" sz="2400" dirty="0" err="1">
                <a:latin typeface="Helvetica" panose="020B0604020202020204" pitchFamily="34" charset="0"/>
              </a:rPr>
              <a:t>VbE</a:t>
            </a:r>
            <a:r>
              <a:rPr lang="en-GB" sz="2400" dirty="0">
                <a:latin typeface="Helvetica" panose="020B0604020202020204" pitchFamily="34" charset="0"/>
              </a:rPr>
              <a:t> schools achieve </a:t>
            </a:r>
            <a:r>
              <a:rPr lang="en-GB" sz="2400" b="1" dirty="0">
                <a:latin typeface="Helvetica" panose="020B0604020202020204" pitchFamily="34" charset="0"/>
              </a:rPr>
              <a:t>higher levels of resilience</a:t>
            </a:r>
            <a:r>
              <a:rPr lang="en-GB" sz="2400" dirty="0">
                <a:latin typeface="Helvetica" panose="020B0604020202020204" pitchFamily="34" charset="0"/>
              </a:rPr>
              <a:t> as a result of their developed</a:t>
            </a:r>
            <a:r>
              <a:rPr lang="en-GB" sz="2400" b="1" dirty="0">
                <a:latin typeface="Helvetica" panose="020B0604020202020204" pitchFamily="34" charset="0"/>
              </a:rPr>
              <a:t> ethical vocabulary</a:t>
            </a:r>
            <a:r>
              <a:rPr lang="en-GB" sz="2400" dirty="0">
                <a:latin typeface="Helvetica" panose="020B0604020202020204" pitchFamily="34" charset="0"/>
              </a:rPr>
              <a:t> that enables them to discuss and share concerns with each other, plan next steps and solutions and evaluate theirs and others performance sensitively.</a:t>
            </a:r>
          </a:p>
          <a:p>
            <a:r>
              <a:rPr lang="en-GB" sz="1600" b="1" dirty="0"/>
              <a:t>Cultural understanding through modelling and leadership</a:t>
            </a:r>
          </a:p>
          <a:p>
            <a:pPr algn="l">
              <a:buFont typeface="Arial" panose="020B0604020202020204" pitchFamily="34" charset="0"/>
              <a:buChar char="•"/>
            </a:pPr>
            <a:r>
              <a:rPr lang="en-GB" sz="1600" b="0" i="0" dirty="0">
                <a:solidFill>
                  <a:srgbClr val="0B0C0C"/>
                </a:solidFill>
                <a:effectLst/>
                <a:latin typeface="GDS Transport"/>
              </a:rPr>
              <a:t>understanding and appreciation of the wide range of cultural influences that have shaped their own heritage and that of others</a:t>
            </a:r>
          </a:p>
          <a:p>
            <a:pPr algn="l">
              <a:buFont typeface="Arial" panose="020B0604020202020204" pitchFamily="34" charset="0"/>
              <a:buChar char="•"/>
            </a:pPr>
            <a:r>
              <a:rPr lang="en-GB" sz="1600" b="0" i="0" dirty="0">
                <a:solidFill>
                  <a:srgbClr val="0B0C0C"/>
                </a:solidFill>
                <a:effectLst/>
                <a:latin typeface="GDS Transport"/>
              </a:rPr>
              <a:t>understanding and appreciation of the range of different cultures in the school and further afield as an essential element of their preparation for life in modern Britain</a:t>
            </a:r>
          </a:p>
          <a:p>
            <a:pPr algn="l">
              <a:buFont typeface="Arial" panose="020B0604020202020204" pitchFamily="34" charset="0"/>
              <a:buChar char="•"/>
            </a:pPr>
            <a:r>
              <a:rPr lang="en-GB" sz="1600" b="0" i="0" dirty="0">
                <a:solidFill>
                  <a:srgbClr val="0B0C0C"/>
                </a:solidFill>
                <a:effectLst/>
                <a:latin typeface="GDS Transport"/>
              </a:rPr>
              <a:t>ability to recognise, and value, the things we share in common across cultural, religious, ethnic and socio-economic communities</a:t>
            </a:r>
          </a:p>
          <a:p>
            <a:pPr algn="l">
              <a:buFont typeface="Arial" panose="020B0604020202020204" pitchFamily="34" charset="0"/>
              <a:buChar char="•"/>
            </a:pPr>
            <a:r>
              <a:rPr lang="en-GB" sz="1600" b="0" i="0" dirty="0">
                <a:solidFill>
                  <a:srgbClr val="0B0C0C"/>
                </a:solidFill>
                <a:effectLst/>
                <a:latin typeface="GDS Transport"/>
              </a:rPr>
              <a:t>knowledge of Britain’s democratic parliamentary system and its central role in shaping our history and values, and in continuing to develop Britain</a:t>
            </a:r>
          </a:p>
          <a:p>
            <a:pPr algn="l">
              <a:buFont typeface="Arial" panose="020B0604020202020204" pitchFamily="34" charset="0"/>
              <a:buChar char="•"/>
            </a:pPr>
            <a:r>
              <a:rPr lang="en-GB" sz="1600" b="0" i="0" dirty="0">
                <a:solidFill>
                  <a:srgbClr val="0B0C0C"/>
                </a:solidFill>
                <a:effectLst/>
                <a:latin typeface="GDS Transport"/>
              </a:rPr>
              <a:t>willingness to participate in and respond positively to artistic, musical, sporting and cultural opportunities</a:t>
            </a:r>
          </a:p>
          <a:p>
            <a:pPr algn="l">
              <a:buFont typeface="Arial" panose="020B0604020202020204" pitchFamily="34" charset="0"/>
              <a:buChar char="•"/>
            </a:pPr>
            <a:r>
              <a:rPr lang="en-GB" sz="1600" b="0" i="0" dirty="0">
                <a:solidFill>
                  <a:srgbClr val="0B0C0C"/>
                </a:solidFill>
                <a:effectLst/>
                <a:latin typeface="GDS Transport"/>
              </a:rPr>
              <a:t>interest in exploring, improving understanding of and showing respect for different faiths and cultural diversity and the extent to which they understand, accept, respect and celebrate diversity. This is shown by their respect and attitudes towards different religious, ethnic and socio-economic groups in the local, national and global communities</a:t>
            </a:r>
          </a:p>
          <a:p>
            <a:r>
              <a:rPr lang="en-GB" sz="1600" dirty="0"/>
              <a:t>- </a:t>
            </a:r>
            <a:r>
              <a:rPr lang="en-GB" sz="1600" b="1" dirty="0"/>
              <a:t>We lead the way showing and demonstrating a oneness with others and the world, looking for peace not opposition, sowing seeds of reasonableness not Umbridge, modelling fascination, respect and honouring of the other.</a:t>
            </a:r>
          </a:p>
        </p:txBody>
      </p:sp>
      <p:sp>
        <p:nvSpPr>
          <p:cNvPr id="4" name="Slide Number Placeholder 3"/>
          <p:cNvSpPr>
            <a:spLocks noGrp="1"/>
          </p:cNvSpPr>
          <p:nvPr>
            <p:ph type="sldNum" sz="quarter" idx="5"/>
          </p:nvPr>
        </p:nvSpPr>
        <p:spPr/>
        <p:txBody>
          <a:bodyPr/>
          <a:lstStyle/>
          <a:p>
            <a:fld id="{96D4B47E-DBFB-40DC-910E-DDB41004422E}" type="slidenum">
              <a:rPr lang="en-GB" smtClean="0"/>
              <a:t>7</a:t>
            </a:fld>
            <a:endParaRPr lang="en-GB"/>
          </a:p>
        </p:txBody>
      </p:sp>
    </p:spTree>
    <p:extLst>
      <p:ext uri="{BB962C8B-B14F-4D97-AF65-F5344CB8AC3E}">
        <p14:creationId xmlns:p14="http://schemas.microsoft.com/office/powerpoint/2010/main" val="381455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We all need to feel we are important in the lives of others. We grow in understanding ourselves in concert with others and our world. </a:t>
            </a:r>
          </a:p>
          <a:p>
            <a:r>
              <a:rPr lang="en-GB" sz="1600" dirty="0"/>
              <a:t>Underpinning successful relationships of all kinds is ability to understand self, to  be empathetic, to have desire to put values into action</a:t>
            </a:r>
          </a:p>
          <a:p>
            <a:r>
              <a:rPr lang="en-GB" sz="1600" dirty="0"/>
              <a:t>To understand we all need one another and to work in harmony with the world</a:t>
            </a:r>
          </a:p>
          <a:p>
            <a:r>
              <a:rPr lang="en-GB" sz="1600" dirty="0"/>
              <a:t>A way of becoming deeply connected with one another</a:t>
            </a:r>
          </a:p>
          <a:p>
            <a:pPr algn="l">
              <a:buFont typeface="Arial" panose="020B0604020202020204" pitchFamily="34" charset="0"/>
              <a:buChar char="•"/>
            </a:pPr>
            <a:r>
              <a:rPr lang="en-GB" sz="1600" b="0" i="0" dirty="0">
                <a:solidFill>
                  <a:srgbClr val="0B0C0C"/>
                </a:solidFill>
                <a:effectLst/>
                <a:latin typeface="GDS Transport"/>
              </a:rPr>
              <a:t>OFSTED - Use of a range of social skills in different contexts, willingness to participate in a variety of communities and social settings, including by volunteering, cooperating well with others and being able to resolve conflicts effectively</a:t>
            </a:r>
          </a:p>
          <a:p>
            <a:pPr algn="l">
              <a:buFont typeface="Arial" panose="020B0604020202020204" pitchFamily="34" charset="0"/>
              <a:buChar char="•"/>
            </a:pPr>
            <a:r>
              <a:rPr lang="en-GB" sz="1600" b="0" i="0" dirty="0">
                <a:solidFill>
                  <a:srgbClr val="0B0C0C"/>
                </a:solidFill>
                <a:effectLst/>
                <a:latin typeface="GDS Transport"/>
              </a:rPr>
              <a:t>acceptance of and engagement with the fundamental British values of democracy, the rule of law, individual liberty and mutual respect and tolerance of those with different faiths and beliefs. They will develop and demonstrate skills and attitudes that will allow them to participate fully in and contribute positively to life in modern Britain</a:t>
            </a:r>
          </a:p>
          <a:p>
            <a:pPr algn="l">
              <a:buFont typeface="Arial" panose="020B0604020202020204" pitchFamily="34" charset="0"/>
              <a:buNone/>
            </a:pPr>
            <a:r>
              <a:rPr lang="en-GB" sz="1600" b="0" i="0" dirty="0">
                <a:solidFill>
                  <a:srgbClr val="0B0C0C"/>
                </a:solidFill>
                <a:effectLst/>
                <a:latin typeface="GDS Transport"/>
              </a:rPr>
              <a:t>Opportunities run through the subject disciplines – maths –money and division sharing and fairness… history – how groups have both battled and worked together for good – down the ages..</a:t>
            </a:r>
          </a:p>
          <a:p>
            <a:r>
              <a:rPr lang="en-GB" sz="1600" b="1" dirty="0"/>
              <a:t>We all need to feel we are important in the lives of others. We grow in understanding ourselves in concert with others and our world. </a:t>
            </a:r>
          </a:p>
          <a:p>
            <a:r>
              <a:rPr lang="en-GB" sz="1600" dirty="0"/>
              <a:t>Underpinning successful relationships of all kinds is ability to understand self, to  be empathetic, to have desire to put values into action</a:t>
            </a:r>
          </a:p>
          <a:p>
            <a:r>
              <a:rPr lang="en-GB" sz="1600" dirty="0"/>
              <a:t>To understand we all need one another and to work in harmony with the world</a:t>
            </a:r>
          </a:p>
          <a:p>
            <a:pPr marL="0" indent="0">
              <a:buNone/>
            </a:pPr>
            <a:r>
              <a:rPr lang="en-US" sz="1600" i="1" dirty="0">
                <a:solidFill>
                  <a:srgbClr val="FF0066"/>
                </a:solidFill>
                <a:effectLst/>
                <a:latin typeface="Calibri" panose="020F0502020204030204" pitchFamily="34" charset="0"/>
                <a:ea typeface="MS Mincho" panose="02020609040205080304" pitchFamily="49" charset="-128"/>
                <a:cs typeface="Arial" panose="020B0604020202020204" pitchFamily="34" charset="0"/>
              </a:rPr>
              <a:t>Here, it’s about teaching the heart to believe… to believe in yourself. You can do it.’</a:t>
            </a:r>
            <a:r>
              <a:rPr lang="en-US" sz="1600" dirty="0">
                <a:solidFill>
                  <a:srgbClr val="FF0066"/>
                </a:solidFill>
                <a:effectLst/>
                <a:latin typeface="Calibri" panose="020F0502020204030204" pitchFamily="34" charset="0"/>
                <a:ea typeface="MS Mincho" panose="02020609040205080304" pitchFamily="49" charset="-128"/>
                <a:cs typeface="Arial" panose="020B0604020202020204" pitchFamily="34" charset="0"/>
              </a:rPr>
              <a:t> </a:t>
            </a:r>
            <a:endParaRPr lang="en-GB" sz="2400" dirty="0">
              <a:solidFill>
                <a:srgbClr val="FF0066"/>
              </a:solidFill>
            </a:endParaRPr>
          </a:p>
          <a:p>
            <a:endParaRPr lang="en-GB" dirty="0"/>
          </a:p>
        </p:txBody>
      </p:sp>
      <p:sp>
        <p:nvSpPr>
          <p:cNvPr id="4" name="Slide Number Placeholder 3"/>
          <p:cNvSpPr>
            <a:spLocks noGrp="1"/>
          </p:cNvSpPr>
          <p:nvPr>
            <p:ph type="sldNum" sz="quarter" idx="5"/>
          </p:nvPr>
        </p:nvSpPr>
        <p:spPr/>
        <p:txBody>
          <a:bodyPr/>
          <a:lstStyle/>
          <a:p>
            <a:fld id="{8C5AC201-EAA6-4FB7-B320-53A7906397C6}" type="slidenum">
              <a:rPr lang="en-GB" smtClean="0"/>
              <a:t>8</a:t>
            </a:fld>
            <a:endParaRPr lang="en-GB" dirty="0"/>
          </a:p>
        </p:txBody>
      </p:sp>
    </p:spTree>
    <p:extLst>
      <p:ext uri="{BB962C8B-B14F-4D97-AF65-F5344CB8AC3E}">
        <p14:creationId xmlns:p14="http://schemas.microsoft.com/office/powerpoint/2010/main" val="26032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dirty="0"/>
              <a:t>It is well documented that P4C has an impact on children's cognitive, social and emotional development. P4C is about getting children to think and communicate well; to think better for themselves – </a:t>
            </a:r>
            <a:r>
              <a:rPr lang="en-GB" sz="3600" b="1" dirty="0"/>
              <a:t>and therefore to keep themselves safe.</a:t>
            </a:r>
          </a:p>
          <a:p>
            <a:pPr algn="l">
              <a:buFont typeface="Arial" panose="020B0604020202020204" pitchFamily="34" charset="0"/>
              <a:buChar char="•"/>
            </a:pPr>
            <a:r>
              <a:rPr lang="en-GB" sz="1600" b="0" i="0" dirty="0">
                <a:solidFill>
                  <a:srgbClr val="0B0C0C"/>
                </a:solidFill>
                <a:effectLst/>
                <a:latin typeface="GDS Transport"/>
              </a:rPr>
              <a:t>Ability to recognise the difference between right and ;wrong understanding of the consequences of their behaviour and actions</a:t>
            </a:r>
          </a:p>
          <a:p>
            <a:pPr algn="l">
              <a:buFont typeface="Arial" panose="020B0604020202020204" pitchFamily="34" charset="0"/>
              <a:buChar char="•"/>
            </a:pPr>
            <a:r>
              <a:rPr lang="en-GB" sz="1600" b="0" i="0" dirty="0">
                <a:solidFill>
                  <a:srgbClr val="0B0C0C"/>
                </a:solidFill>
                <a:effectLst/>
                <a:latin typeface="GDS Transport"/>
              </a:rPr>
              <a:t>interest in investigating and offering reasoned views; understand and appreciate the viewpoints of others</a:t>
            </a:r>
          </a:p>
          <a:p>
            <a:r>
              <a:rPr lang="en-GB" sz="1600" b="1" dirty="0"/>
              <a:t>Basic premise of Values is treating one another with respect, civility and even kindness expect same in return. But when we delve more deeply into language of values and really examine in detail it allows us to understand more deeply. We come to define ourselves by our values. Ethical vocabulary: Language shapes our beliefs and becomes who we really are.. So language of values really powerful.</a:t>
            </a:r>
          </a:p>
          <a:p>
            <a:r>
              <a:rPr lang="en-GB" sz="1600" b="1" dirty="0"/>
              <a:t>Subject opportunities for developing moral reasoning and critical thinking abound…</a:t>
            </a:r>
          </a:p>
          <a:p>
            <a:endParaRPr lang="en-GB" sz="1600" b="1" dirty="0"/>
          </a:p>
          <a:p>
            <a:r>
              <a:rPr lang="en-GB" sz="1600" b="1" dirty="0"/>
              <a:t>The values words themselves – love peace honesty are more than nomenclature, names, more than adjectives even verbs… they are the carriers  guides, comforters, aspiration, joy open to paradox… we come to define ourselves and our lives by values</a:t>
            </a:r>
          </a:p>
          <a:p>
            <a:endParaRPr lang="en-GB" dirty="0"/>
          </a:p>
        </p:txBody>
      </p:sp>
      <p:sp>
        <p:nvSpPr>
          <p:cNvPr id="4" name="Slide Number Placeholder 3"/>
          <p:cNvSpPr>
            <a:spLocks noGrp="1"/>
          </p:cNvSpPr>
          <p:nvPr>
            <p:ph type="sldNum" sz="quarter" idx="5"/>
          </p:nvPr>
        </p:nvSpPr>
        <p:spPr/>
        <p:txBody>
          <a:bodyPr/>
          <a:lstStyle/>
          <a:p>
            <a:fld id="{96D4B47E-DBFB-40DC-910E-DDB41004422E}" type="slidenum">
              <a:rPr lang="en-GB" smtClean="0"/>
              <a:t>9</a:t>
            </a:fld>
            <a:endParaRPr lang="en-GB"/>
          </a:p>
        </p:txBody>
      </p:sp>
    </p:spTree>
    <p:extLst>
      <p:ext uri="{BB962C8B-B14F-4D97-AF65-F5344CB8AC3E}">
        <p14:creationId xmlns:p14="http://schemas.microsoft.com/office/powerpoint/2010/main" val="231689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600" b="0" i="0" dirty="0">
                <a:solidFill>
                  <a:srgbClr val="0B0C0C"/>
                </a:solidFill>
                <a:effectLst/>
                <a:latin typeface="GDS Transport"/>
              </a:rPr>
              <a:t>ability to be reflective about their own beliefs (religious or otherwise) and perspective on life</a:t>
            </a:r>
          </a:p>
          <a:p>
            <a:pPr algn="l">
              <a:buFont typeface="Arial" panose="020B0604020202020204" pitchFamily="34" charset="0"/>
              <a:buChar char="•"/>
            </a:pPr>
            <a:r>
              <a:rPr lang="en-GB" sz="1600" b="0" i="0" dirty="0">
                <a:solidFill>
                  <a:srgbClr val="0B0C0C"/>
                </a:solidFill>
                <a:effectLst/>
                <a:latin typeface="GDS Transport"/>
              </a:rPr>
              <a:t>knowledge of, and respect for, different people’s faiths, feelings and values</a:t>
            </a:r>
          </a:p>
          <a:p>
            <a:pPr algn="l">
              <a:buFont typeface="Arial" panose="020B0604020202020204" pitchFamily="34" charset="0"/>
              <a:buChar char="•"/>
            </a:pPr>
            <a:r>
              <a:rPr lang="en-GB" sz="1600" b="0" i="0" dirty="0">
                <a:solidFill>
                  <a:srgbClr val="0B0C0C"/>
                </a:solidFill>
                <a:effectLst/>
                <a:latin typeface="GDS Transport"/>
              </a:rPr>
              <a:t>sense of enjoyment and fascination in learning about themselves, others and the world around them</a:t>
            </a:r>
          </a:p>
          <a:p>
            <a:pPr algn="l">
              <a:buFont typeface="Arial" panose="020B0604020202020204" pitchFamily="34" charset="0"/>
              <a:buChar char="•"/>
            </a:pPr>
            <a:r>
              <a:rPr lang="en-GB" sz="1600" b="0" i="0" dirty="0">
                <a:solidFill>
                  <a:srgbClr val="0B0C0C"/>
                </a:solidFill>
                <a:effectLst/>
                <a:latin typeface="GDS Transport"/>
              </a:rPr>
              <a:t>use of imagination and creativity in their learning</a:t>
            </a:r>
          </a:p>
          <a:p>
            <a:pPr algn="l">
              <a:buFont typeface="Arial" panose="020B0604020202020204" pitchFamily="34" charset="0"/>
              <a:buChar char="•"/>
            </a:pPr>
            <a:r>
              <a:rPr lang="en-GB" sz="1600" b="0" i="0" dirty="0">
                <a:solidFill>
                  <a:srgbClr val="0B0C0C"/>
                </a:solidFill>
                <a:effectLst/>
                <a:latin typeface="GDS Transport"/>
              </a:rPr>
              <a:t>willingness to reflect on their experiences</a:t>
            </a:r>
          </a:p>
          <a:p>
            <a:endParaRPr lang="en-GB" sz="1600" dirty="0"/>
          </a:p>
          <a:p>
            <a:r>
              <a:rPr lang="en-GB" sz="1600" b="1" dirty="0"/>
              <a:t>We actively show children how they can be at peace with themselves and how this manifests outwardly, maybe a sense of the numinous. Inner curriculum from which everything comes</a:t>
            </a:r>
            <a:r>
              <a:rPr lang="en-GB" sz="1600" dirty="0"/>
              <a:t>.</a:t>
            </a:r>
          </a:p>
        </p:txBody>
      </p:sp>
      <p:sp>
        <p:nvSpPr>
          <p:cNvPr id="4" name="Slide Number Placeholder 3"/>
          <p:cNvSpPr>
            <a:spLocks noGrp="1"/>
          </p:cNvSpPr>
          <p:nvPr>
            <p:ph type="sldNum" sz="quarter" idx="5"/>
          </p:nvPr>
        </p:nvSpPr>
        <p:spPr/>
        <p:txBody>
          <a:bodyPr/>
          <a:lstStyle/>
          <a:p>
            <a:fld id="{C3F1383A-4F62-4727-9C5F-B68FAB4E0E90}" type="slidenum">
              <a:rPr lang="en-GB" smtClean="0"/>
              <a:t>10</a:t>
            </a:fld>
            <a:endParaRPr lang="en-GB"/>
          </a:p>
        </p:txBody>
      </p:sp>
    </p:spTree>
    <p:extLst>
      <p:ext uri="{BB962C8B-B14F-4D97-AF65-F5344CB8AC3E}">
        <p14:creationId xmlns:p14="http://schemas.microsoft.com/office/powerpoint/2010/main" val="177321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What we teach and how we teach it…Each subject offers its own unique contribution to SMSC development and to values understanding. Contention is that Subjects can serve a double duty – teach the requisite knowledge and skills but deepen the experience by drawing out values and ethics – we discover there are opportunities at every turn. Doesn’t detract/take longer  -rather gives meaning and purpose and all instils </a:t>
            </a:r>
          </a:p>
          <a:p>
            <a:pPr>
              <a:lnSpc>
                <a:spcPct val="107000"/>
              </a:lnSpc>
              <a:spcAft>
                <a:spcPts val="800"/>
              </a:spcAft>
              <a:tabLst>
                <a:tab pos="3625850" algn="l"/>
              </a:tabLst>
            </a:pPr>
            <a:r>
              <a:rPr lang="en-GB" sz="1600" b="1" dirty="0">
                <a:effectLst/>
                <a:latin typeface="Arial" panose="020B0604020202020204" pitchFamily="34" charset="0"/>
                <a:ea typeface="Calibri" panose="020F0502020204030204" pitchFamily="34" charset="0"/>
                <a:cs typeface="Times New Roman" panose="02020603050405020304" pitchFamily="18" charset="0"/>
              </a:rPr>
              <a:t>How to use the Values in Subject Sections:</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62585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Each section talks about the values-application to each individual subject. This is followed in each case with two lesson examples for Key Stage 1-3 showing which values can be drawn attention to for the learning, how values can be highlighted within the lesson, cross curricular links and then how the values message can be further deepened: taking the values into action.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62585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 Here we are simply scratching the surface: the closer you care to look at any subject through a values-based lens, the more there is to uncover. This is about making values explicit at times, while also recognising the power of messaging with implicit values.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62585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Values links can be passing ones – there is value in this as it denotes the omnipresence of these tenets – but it is Important to guard against trite or tokenistic work. For example, if we talk about the value of self-belief, it is of less use to just say, ‘Let’s all have it’ without going into what self-belief is, what it can look like and how it can be gradually developed over time.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a:t>All  required to schools deliver a broad and balanced curriculum.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rgbClr val="0B0C0C"/>
                </a:solidFill>
                <a:effectLst/>
                <a:latin typeface="GDS Transport"/>
              </a:rPr>
              <a:t>All schools are also required to promote the spiritual, moral, social, cultural, mental and physical development of pupils at the school and of society; and prepare pupils at the school for the opportunities, responsibilities and experiences of later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B0C0C"/>
              </a:solidFill>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rgbClr val="0B0C0C"/>
                </a:solidFill>
                <a:effectLst/>
                <a:latin typeface="GDS Transport"/>
              </a:rPr>
              <a:t>Big part of curriculum.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Accompanying children on a journey to the heights of spirituality; helping them to experience the breadth of social and cultural understanding, and walking with them through the maze of moral aspects of our lives is an immense –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breathtaking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privilege.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b="0" i="0" dirty="0">
                <a:solidFill>
                  <a:srgbClr val="0B0C0C"/>
                </a:solidFill>
                <a:effectLst/>
                <a:latin typeface="GDS Transport"/>
              </a:rPr>
              <a:t>What our book shows is that subject disciplines do this naturally, meaningfully within a values-based culture.</a:t>
            </a:r>
            <a:r>
              <a:rPr lang="en-US" sz="1600" i="1" dirty="0">
                <a:effectLst/>
                <a:latin typeface="Arial" panose="020B0604020202020204" pitchFamily="34" charset="0"/>
                <a:ea typeface="MS Mincho" panose="02020609040205080304" pitchFamily="49" charset="-128"/>
              </a:rPr>
              <a:t> </a:t>
            </a:r>
          </a:p>
          <a:p>
            <a:endParaRPr lang="en-US" sz="1600" i="1" dirty="0">
              <a:latin typeface="Arial" panose="020B0604020202020204" pitchFamily="34" charset="0"/>
              <a:ea typeface="MS Mincho" panose="02020609040205080304" pitchFamily="49" charset="-128"/>
            </a:endParaRPr>
          </a:p>
          <a:p>
            <a:r>
              <a:rPr lang="en-US" sz="1600" i="1" dirty="0">
                <a:effectLst/>
                <a:latin typeface="Arial" panose="020B0604020202020204" pitchFamily="34" charset="0"/>
                <a:ea typeface="MS Mincho" panose="02020609040205080304" pitchFamily="49" charset="-128"/>
              </a:rPr>
              <a:t>Values makes me want to try even harder.</a:t>
            </a:r>
            <a:endParaRPr lang="en-GB" sz="1600" dirty="0">
              <a:effectLst/>
              <a:latin typeface="Arial" panose="020B0604020202020204" pitchFamily="34" charset="0"/>
              <a:ea typeface="MS Mincho" panose="02020609040205080304" pitchFamily="49" charset="-128"/>
            </a:endParaRPr>
          </a:p>
          <a:p>
            <a:r>
              <a:rPr lang="en-US" sz="1200" i="1" dirty="0">
                <a:effectLst/>
                <a:latin typeface="Arial" panose="020B0604020202020204" pitchFamily="34" charset="0"/>
                <a:ea typeface="MS Mincho" panose="02020609040205080304" pitchFamily="49" charset="-128"/>
              </a:rPr>
              <a:t> </a:t>
            </a:r>
            <a:endParaRPr lang="en-GB" sz="1200" dirty="0">
              <a:effectLst/>
              <a:latin typeface="Arial" panose="020B0604020202020204" pitchFamily="34" charset="0"/>
              <a:ea typeface="MS Mincho" panose="02020609040205080304" pitchFamily="49" charset="-128"/>
            </a:endParaRPr>
          </a:p>
          <a:p>
            <a:r>
              <a:rPr lang="en-US" sz="1200" i="1" dirty="0">
                <a:effectLst/>
                <a:latin typeface="Arial" panose="020B0604020202020204" pitchFamily="34" charset="0"/>
                <a:ea typeface="MS Mincho" panose="02020609040205080304" pitchFamily="49" charset="-128"/>
              </a:rPr>
              <a:t>I</a:t>
            </a:r>
            <a:r>
              <a:rPr lang="en-US" sz="1200" dirty="0">
                <a:effectLst/>
                <a:latin typeface="Arial" panose="020B0604020202020204" pitchFamily="34" charset="0"/>
                <a:ea typeface="MS Mincho" panose="02020609040205080304" pitchFamily="49" charset="-128"/>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tabLst>
                <a:tab pos="362585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Practitioners can choose whether to champion their subject by making it the main driver for a values-based curriculum, or to be just more aware of the potential for drawing out social, cultural, moral and ethical and spiritual values as the opportunities present themselves. The following exemplifications will serve to show the potential for each subject area in this regard.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It is worth just saying at this point that while certain values are suggested, there are no ‘right’ or ‘wrong’ values – any investigation and discussion of one value is worthwhile in itself and inevitably leads in any case to consideration of a range of other values.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400" b="1" dirty="0">
                <a:effectLst/>
                <a:latin typeface="Arial" panose="020B0604020202020204" pitchFamily="34" charset="0"/>
                <a:ea typeface="Calibri" panose="020F0502020204030204" pitchFamily="34" charset="0"/>
                <a:cs typeface="Times New Roman" panose="02020603050405020304" pitchFamily="18" charset="0"/>
              </a:rPr>
              <a:t>Most importantly, it is the person of the teacher who brings the values alive. Values reside in every subject and almost every aspect of every subject – but without the chorus of enthusiasm and approval by the teacher, they remain submerged and hidden. Values-based teaching needs the teacher to give it voice, prominence and importance – in your role, you could be that very person.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BFFF4058-A4E3-4B03-99D5-C45D245FA3E0}" type="slidenum">
              <a:rPr lang="en-GB" smtClean="0"/>
              <a:t>11</a:t>
            </a:fld>
            <a:endParaRPr lang="en-GB"/>
          </a:p>
        </p:txBody>
      </p:sp>
    </p:spTree>
    <p:extLst>
      <p:ext uri="{BB962C8B-B14F-4D97-AF65-F5344CB8AC3E}">
        <p14:creationId xmlns:p14="http://schemas.microsoft.com/office/powerpoint/2010/main" val="79751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219D-BF96-436A-B81B-0C0DD4284C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E3986E-A749-4E38-AB9E-05A6F7F8A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D36DA6-CE4F-4210-8F64-4277F3413018}"/>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5" name="Footer Placeholder 4">
            <a:extLst>
              <a:ext uri="{FF2B5EF4-FFF2-40B4-BE49-F238E27FC236}">
                <a16:creationId xmlns:a16="http://schemas.microsoft.com/office/drawing/2014/main" id="{940499C7-23DE-4B5F-87FB-DD905E3F59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D6786-A4D5-416F-8D13-D1FCF5D480CD}"/>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355797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6E9A-989C-4DFA-BC1D-41FD90C9E6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E0BC8A-1714-4548-9ACF-CE6CD394E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E245DD-1612-4FA5-B39A-83DEAE74C5B2}"/>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5" name="Footer Placeholder 4">
            <a:extLst>
              <a:ext uri="{FF2B5EF4-FFF2-40B4-BE49-F238E27FC236}">
                <a16:creationId xmlns:a16="http://schemas.microsoft.com/office/drawing/2014/main" id="{306EEAC8-5FD1-463C-9A22-D3E9CC0BB1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134AD-4C10-473E-BF15-47C703E1EC1A}"/>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81539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C0DAB-AB89-454D-A1DF-9F4364D18D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F5B680-E67F-4AF2-8281-0343BFBB35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E2BB30-8EB2-4002-9C28-525CBDBE3F3A}"/>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5" name="Footer Placeholder 4">
            <a:extLst>
              <a:ext uri="{FF2B5EF4-FFF2-40B4-BE49-F238E27FC236}">
                <a16:creationId xmlns:a16="http://schemas.microsoft.com/office/drawing/2014/main" id="{6CE8AFCF-D637-4A9F-9790-BE08CF447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D8D8A8-6AAF-471E-9146-0F71992ECBD1}"/>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188141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131C-00B6-49C2-BBD4-F4C98BB311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5EAE7F-8560-4BC4-9211-24CCAA86F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72954B-3837-4838-A8F0-448998EDF33F}"/>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5" name="Footer Placeholder 4">
            <a:extLst>
              <a:ext uri="{FF2B5EF4-FFF2-40B4-BE49-F238E27FC236}">
                <a16:creationId xmlns:a16="http://schemas.microsoft.com/office/drawing/2014/main" id="{981E0F56-18BE-4D49-8908-287757133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7D5705-0164-45FA-9D46-86F91E92E6F7}"/>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7287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6F6B-1EC4-4F7E-BBD2-8AD63A3A0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B8CD7B-AFE7-4B79-A43A-3588362C7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BB638-A9F1-4646-B423-D80C1B01B80D}"/>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5" name="Footer Placeholder 4">
            <a:extLst>
              <a:ext uri="{FF2B5EF4-FFF2-40B4-BE49-F238E27FC236}">
                <a16:creationId xmlns:a16="http://schemas.microsoft.com/office/drawing/2014/main" id="{286518D4-DE17-4865-B45C-1AADE57F4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1E45D-BB9D-4B27-9C2D-DAE65F81C8EC}"/>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164926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E492-CA38-4673-B53C-2F9D7C59DA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17292C-AADE-4BBB-8CCB-C061E7C52B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789C17-8CAA-432C-83E0-B45EEBB293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504B47-451C-4AF9-8C57-8A26C17F4810}"/>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6" name="Footer Placeholder 5">
            <a:extLst>
              <a:ext uri="{FF2B5EF4-FFF2-40B4-BE49-F238E27FC236}">
                <a16:creationId xmlns:a16="http://schemas.microsoft.com/office/drawing/2014/main" id="{49588606-2A2C-4974-9EB5-46A5FE01FC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72193A-5BEC-4FB9-A86D-285CE3AA6F3E}"/>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139075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2B51-F3AB-49BD-94A9-45D4B80B64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7B26C4-AF0C-4FEB-B89B-254F9DF5E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8EB67-3B54-4DE5-8570-9BCB871EA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D388A0-7750-4AA1-A976-CA2095776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ECCB99-F96C-4502-902F-D6216AC24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558830-9A35-46A7-B080-2D9F96DF01D2}"/>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8" name="Footer Placeholder 7">
            <a:extLst>
              <a:ext uri="{FF2B5EF4-FFF2-40B4-BE49-F238E27FC236}">
                <a16:creationId xmlns:a16="http://schemas.microsoft.com/office/drawing/2014/main" id="{03032C6E-F4A6-4EDD-86DA-4E853C2E11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4D16A2-7A96-429B-B5BF-B8AC756C1412}"/>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272286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C683-1087-4B7A-A561-F59C99CD8C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D80A47-F162-4117-A684-970DE2223183}"/>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4" name="Footer Placeholder 3">
            <a:extLst>
              <a:ext uri="{FF2B5EF4-FFF2-40B4-BE49-F238E27FC236}">
                <a16:creationId xmlns:a16="http://schemas.microsoft.com/office/drawing/2014/main" id="{52594D74-2735-4C51-8B3F-91D462D72F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EAFB85-A93E-486E-8F1C-578768A22C4D}"/>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300241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E0A47-7178-49D0-A826-2A18773B55F2}"/>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3" name="Footer Placeholder 2">
            <a:extLst>
              <a:ext uri="{FF2B5EF4-FFF2-40B4-BE49-F238E27FC236}">
                <a16:creationId xmlns:a16="http://schemas.microsoft.com/office/drawing/2014/main" id="{7AF83506-A5DE-48F8-B2CD-F6EBD5516A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D6CF8-A64F-40E1-A308-D1742BF0D814}"/>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7463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BC2E-982E-4062-ABC9-0103E88F7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8C2C9A-905B-4D61-B65E-C4D64A0C4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9BA96F-1B1D-4A9D-BA90-C925AE178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2CAD2-3638-4D13-98E3-0609EA28ABB4}"/>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6" name="Footer Placeholder 5">
            <a:extLst>
              <a:ext uri="{FF2B5EF4-FFF2-40B4-BE49-F238E27FC236}">
                <a16:creationId xmlns:a16="http://schemas.microsoft.com/office/drawing/2014/main" id="{1DDBEFAB-EA46-4DB2-99A3-74DA519790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61837F-521E-42C6-9E53-CFCCFE7A495F}"/>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129763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C284-733C-45A2-8FB1-7A4AB40F3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E268B2-237B-46A7-96F5-79352190C7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2DC9FC-C6C9-44D5-B7A6-57894AAAA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04A63-BB92-4062-93DE-8A15D5BFC983}"/>
              </a:ext>
            </a:extLst>
          </p:cNvPr>
          <p:cNvSpPr>
            <a:spLocks noGrp="1"/>
          </p:cNvSpPr>
          <p:nvPr>
            <p:ph type="dt" sz="half" idx="10"/>
          </p:nvPr>
        </p:nvSpPr>
        <p:spPr/>
        <p:txBody>
          <a:bodyPr/>
          <a:lstStyle/>
          <a:p>
            <a:fld id="{B86B9017-7FB6-4CEE-AF9A-61D78E1C8496}" type="datetimeFigureOut">
              <a:rPr lang="en-GB" smtClean="0"/>
              <a:t>26/08/2024</a:t>
            </a:fld>
            <a:endParaRPr lang="en-GB"/>
          </a:p>
        </p:txBody>
      </p:sp>
      <p:sp>
        <p:nvSpPr>
          <p:cNvPr id="6" name="Footer Placeholder 5">
            <a:extLst>
              <a:ext uri="{FF2B5EF4-FFF2-40B4-BE49-F238E27FC236}">
                <a16:creationId xmlns:a16="http://schemas.microsoft.com/office/drawing/2014/main" id="{24E24209-0173-4BE3-98CA-4192D851C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8241DE-AB66-4DB4-B268-306AA0564CCE}"/>
              </a:ext>
            </a:extLst>
          </p:cNvPr>
          <p:cNvSpPr>
            <a:spLocks noGrp="1"/>
          </p:cNvSpPr>
          <p:nvPr>
            <p:ph type="sldNum" sz="quarter" idx="12"/>
          </p:nvPr>
        </p:nvSpPr>
        <p:spPr/>
        <p:txBody>
          <a:bodyPr/>
          <a:lstStyle/>
          <a:p>
            <a:fld id="{210F572A-C1EF-4208-ADE9-6863DB7F8D22}" type="slidenum">
              <a:rPr lang="en-GB" smtClean="0"/>
              <a:t>‹#›</a:t>
            </a:fld>
            <a:endParaRPr lang="en-GB"/>
          </a:p>
        </p:txBody>
      </p:sp>
    </p:spTree>
    <p:extLst>
      <p:ext uri="{BB962C8B-B14F-4D97-AF65-F5344CB8AC3E}">
        <p14:creationId xmlns:p14="http://schemas.microsoft.com/office/powerpoint/2010/main" val="185373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D0DB7-7FA1-40F5-86A1-C15293C72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E32E5D-AD1D-431D-8659-8BE317755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39BB0-D8BF-40EF-A8C0-1CBE20243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B9017-7FB6-4CEE-AF9A-61D78E1C8496}" type="datetimeFigureOut">
              <a:rPr lang="en-GB" smtClean="0"/>
              <a:t>26/08/2024</a:t>
            </a:fld>
            <a:endParaRPr lang="en-GB"/>
          </a:p>
        </p:txBody>
      </p:sp>
      <p:sp>
        <p:nvSpPr>
          <p:cNvPr id="5" name="Footer Placeholder 4">
            <a:extLst>
              <a:ext uri="{FF2B5EF4-FFF2-40B4-BE49-F238E27FC236}">
                <a16:creationId xmlns:a16="http://schemas.microsoft.com/office/drawing/2014/main" id="{FB8A7E9C-280F-4D0A-A6DF-E1156370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520431-0A70-4C45-8BA8-20C82B71D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F572A-C1EF-4208-ADE9-6863DB7F8D22}" type="slidenum">
              <a:rPr lang="en-GB" smtClean="0"/>
              <a:t>‹#›</a:t>
            </a:fld>
            <a:endParaRPr lang="en-GB"/>
          </a:p>
        </p:txBody>
      </p:sp>
    </p:spTree>
    <p:extLst>
      <p:ext uri="{BB962C8B-B14F-4D97-AF65-F5344CB8AC3E}">
        <p14:creationId xmlns:p14="http://schemas.microsoft.com/office/powerpoint/2010/main" val="120212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7CE8B-45B3-43F4-9D81-9809674B6731}"/>
              </a:ext>
            </a:extLst>
          </p:cNvPr>
          <p:cNvSpPr>
            <a:spLocks noGrp="1"/>
          </p:cNvSpPr>
          <p:nvPr>
            <p:ph type="ctrTitle"/>
          </p:nvPr>
        </p:nvSpPr>
        <p:spPr>
          <a:xfrm>
            <a:off x="4853988" y="320041"/>
            <a:ext cx="6707084" cy="3892668"/>
          </a:xfrm>
        </p:spPr>
        <p:txBody>
          <a:bodyPr>
            <a:normAutofit/>
          </a:bodyPr>
          <a:lstStyle/>
          <a:p>
            <a:pPr algn="l"/>
            <a:r>
              <a:rPr lang="en-GB" sz="6600" i="1"/>
              <a:t>In all that we do, our values shine through</a:t>
            </a:r>
          </a:p>
        </p:txBody>
      </p:sp>
      <p:sp>
        <p:nvSpPr>
          <p:cNvPr id="3" name="Subtitle 2">
            <a:extLst>
              <a:ext uri="{FF2B5EF4-FFF2-40B4-BE49-F238E27FC236}">
                <a16:creationId xmlns:a16="http://schemas.microsoft.com/office/drawing/2014/main" id="{17A57052-3640-4667-B6B9-90E40F6B0F6B}"/>
              </a:ext>
            </a:extLst>
          </p:cNvPr>
          <p:cNvSpPr>
            <a:spLocks noGrp="1"/>
          </p:cNvSpPr>
          <p:nvPr>
            <p:ph type="subTitle" idx="1"/>
          </p:nvPr>
        </p:nvSpPr>
        <p:spPr>
          <a:xfrm>
            <a:off x="4853699" y="4631161"/>
            <a:ext cx="6707366" cy="1569486"/>
          </a:xfrm>
        </p:spPr>
        <p:txBody>
          <a:bodyPr>
            <a:normAutofit/>
          </a:bodyPr>
          <a:lstStyle/>
          <a:p>
            <a:pPr algn="l"/>
            <a:r>
              <a:rPr lang="en-GB"/>
              <a:t>Eardisley CE Primary School</a:t>
            </a:r>
          </a:p>
          <a:p>
            <a:pPr algn="l"/>
            <a:endParaRPr lang="en-GB"/>
          </a:p>
        </p:txBody>
      </p:sp>
      <p:pic>
        <p:nvPicPr>
          <p:cNvPr id="4" name="Picture 3">
            <a:extLst>
              <a:ext uri="{FF2B5EF4-FFF2-40B4-BE49-F238E27FC236}">
                <a16:creationId xmlns:a16="http://schemas.microsoft.com/office/drawing/2014/main" id="{7EF3151D-6FC4-49A0-9E4D-42F5ECC7610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20040" y="707319"/>
            <a:ext cx="4087368" cy="5125226"/>
          </a:xfrm>
          <a:prstGeom prst="rect">
            <a:avLst/>
          </a:prstGeom>
          <a:noFill/>
        </p:spPr>
      </p:pic>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59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A person in a red shirt&#10;&#10;Description automatically generated with low confidence">
            <a:extLst>
              <a:ext uri="{FF2B5EF4-FFF2-40B4-BE49-F238E27FC236}">
                <a16:creationId xmlns:a16="http://schemas.microsoft.com/office/drawing/2014/main" id="{42D90543-132E-939F-53C3-C027BFA8286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5388"/>
          <a:stretch/>
        </p:blipFill>
        <p:spPr>
          <a:xfrm rot="5400000">
            <a:off x="-723903" y="723900"/>
            <a:ext cx="6858002" cy="5410198"/>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A5C9-8793-418E-A769-111B3561E4D6}"/>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dirty="0">
                <a:solidFill>
                  <a:srgbClr val="FF0000"/>
                </a:solidFill>
              </a:rPr>
              <a:t>Spiritual: The Inner Curriculum</a:t>
            </a:r>
          </a:p>
        </p:txBody>
      </p:sp>
      <p:sp>
        <p:nvSpPr>
          <p:cNvPr id="4" name="Content Placeholder 3">
            <a:extLst>
              <a:ext uri="{FF2B5EF4-FFF2-40B4-BE49-F238E27FC236}">
                <a16:creationId xmlns:a16="http://schemas.microsoft.com/office/drawing/2014/main" id="{F8A4C900-D383-4FC8-AAEC-489DAE4A47C2}"/>
              </a:ext>
            </a:extLst>
          </p:cNvPr>
          <p:cNvSpPr>
            <a:spLocks noGrp="1"/>
          </p:cNvSpPr>
          <p:nvPr>
            <p:ph sz="half" idx="2"/>
          </p:nvPr>
        </p:nvSpPr>
        <p:spPr>
          <a:xfrm>
            <a:off x="6115317" y="2594344"/>
            <a:ext cx="5247340" cy="3645734"/>
          </a:xfrm>
        </p:spPr>
        <p:txBody>
          <a:bodyPr vert="horz" lIns="91440" tIns="45720" rIns="91440" bIns="45720" rtlCol="0" anchor="ctr">
            <a:normAutofit fontScale="92500" lnSpcReduction="10000"/>
          </a:bodyPr>
          <a:lstStyle/>
          <a:p>
            <a:pPr marL="0" indent="0">
              <a:buNone/>
            </a:pPr>
            <a:r>
              <a:rPr lang="en-US" sz="2000" i="1" dirty="0">
                <a:solidFill>
                  <a:srgbClr val="FF0000"/>
                </a:solidFill>
              </a:rPr>
              <a:t>Dear God</a:t>
            </a:r>
          </a:p>
          <a:p>
            <a:pPr marL="0" indent="0">
              <a:buNone/>
            </a:pPr>
            <a:r>
              <a:rPr lang="en-US" sz="2000" i="1" dirty="0">
                <a:solidFill>
                  <a:srgbClr val="FF0000"/>
                </a:solidFill>
              </a:rPr>
              <a:t>Thank you for sharing your goodness.</a:t>
            </a:r>
          </a:p>
          <a:p>
            <a:pPr marL="0" indent="0">
              <a:buNone/>
            </a:pPr>
            <a:r>
              <a:rPr lang="en-US" sz="2000" i="1" dirty="0">
                <a:solidFill>
                  <a:srgbClr val="FF0000"/>
                </a:solidFill>
              </a:rPr>
              <a:t>Please give us peace in our hearts,</a:t>
            </a:r>
          </a:p>
          <a:p>
            <a:pPr marL="0" indent="0">
              <a:buNone/>
            </a:pPr>
            <a:r>
              <a:rPr lang="en-US" sz="2000" i="1" dirty="0">
                <a:solidFill>
                  <a:srgbClr val="FF0000"/>
                </a:solidFill>
              </a:rPr>
              <a:t>Love in our souls,</a:t>
            </a:r>
          </a:p>
          <a:p>
            <a:pPr marL="0" indent="0">
              <a:buNone/>
            </a:pPr>
            <a:r>
              <a:rPr lang="en-US" sz="2000" i="1" dirty="0">
                <a:solidFill>
                  <a:srgbClr val="FF0000"/>
                </a:solidFill>
              </a:rPr>
              <a:t>Kindness in our hands,</a:t>
            </a:r>
          </a:p>
          <a:p>
            <a:pPr marL="0" indent="0">
              <a:buNone/>
            </a:pPr>
            <a:r>
              <a:rPr lang="en-US" sz="2000" i="1" dirty="0">
                <a:solidFill>
                  <a:srgbClr val="FF0000"/>
                </a:solidFill>
              </a:rPr>
              <a:t>The strength to be hopeful and helpful.</a:t>
            </a:r>
          </a:p>
          <a:p>
            <a:pPr marL="0" indent="0">
              <a:buNone/>
            </a:pPr>
            <a:r>
              <a:rPr lang="en-US" sz="2000" i="1" dirty="0">
                <a:solidFill>
                  <a:srgbClr val="FF0000"/>
                </a:solidFill>
              </a:rPr>
              <a:t>So that we follow in Jesus’s footsteps.</a:t>
            </a:r>
          </a:p>
          <a:p>
            <a:pPr marL="0" indent="0">
              <a:buNone/>
            </a:pPr>
            <a:r>
              <a:rPr lang="en-US" sz="2000" i="1" dirty="0">
                <a:solidFill>
                  <a:srgbClr val="FF0000"/>
                </a:solidFill>
              </a:rPr>
              <a:t>In all that we do, may our values shine through.</a:t>
            </a:r>
          </a:p>
          <a:p>
            <a:pPr marL="0" indent="0">
              <a:buNone/>
            </a:pPr>
            <a:r>
              <a:rPr lang="en-US" sz="2000" i="1" dirty="0">
                <a:solidFill>
                  <a:srgbClr val="FF0000"/>
                </a:solidFill>
              </a:rPr>
              <a:t>In Jesus’s name,</a:t>
            </a:r>
          </a:p>
          <a:p>
            <a:pPr marL="0" indent="0">
              <a:buNone/>
            </a:pPr>
            <a:r>
              <a:rPr lang="en-US" sz="2000" i="1" dirty="0">
                <a:solidFill>
                  <a:srgbClr val="FF0000"/>
                </a:solidFill>
              </a:rPr>
              <a:t>Amen.</a:t>
            </a:r>
          </a:p>
          <a:p>
            <a:pPr marL="0" indent="0">
              <a:buNone/>
            </a:pPr>
            <a:endParaRPr lang="en-US" sz="2000" dirty="0"/>
          </a:p>
        </p:txBody>
      </p:sp>
    </p:spTree>
    <p:extLst>
      <p:ext uri="{BB962C8B-B14F-4D97-AF65-F5344CB8AC3E}">
        <p14:creationId xmlns:p14="http://schemas.microsoft.com/office/powerpoint/2010/main" val="135277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56B203-8C8E-4B24-877C-587F0270B776}"/>
              </a:ext>
            </a:extLst>
          </p:cNvPr>
          <p:cNvSpPr>
            <a:spLocks noGrp="1"/>
          </p:cNvSpPr>
          <p:nvPr>
            <p:ph type="title"/>
          </p:nvPr>
        </p:nvSpPr>
        <p:spPr>
          <a:xfrm>
            <a:off x="3970366" y="609600"/>
            <a:ext cx="4267200" cy="1351472"/>
          </a:xfrm>
        </p:spPr>
        <p:txBody>
          <a:bodyPr vert="horz" lIns="91440" tIns="45720" rIns="91440" bIns="45720" rtlCol="0" anchor="ctr">
            <a:normAutofit fontScale="90000"/>
          </a:bodyPr>
          <a:lstStyle/>
          <a:p>
            <a:pPr algn="ctr"/>
            <a:br>
              <a:rPr lang="en-US" sz="2800" b="1" kern="1200" dirty="0">
                <a:solidFill>
                  <a:schemeClr val="tx1">
                    <a:lumMod val="85000"/>
                    <a:lumOff val="15000"/>
                  </a:schemeClr>
                </a:solidFill>
                <a:latin typeface="+mj-lt"/>
                <a:ea typeface="+mj-ea"/>
                <a:cs typeface="+mj-cs"/>
              </a:rPr>
            </a:br>
            <a:r>
              <a:rPr lang="en-US" b="1" kern="1200" dirty="0">
                <a:solidFill>
                  <a:srgbClr val="FF0000"/>
                </a:solidFill>
                <a:latin typeface="+mj-lt"/>
                <a:ea typeface="+mj-ea"/>
                <a:cs typeface="+mj-cs"/>
              </a:rPr>
              <a:t>Values through the curriculum</a:t>
            </a:r>
            <a:endParaRPr lang="en-US" sz="2800" b="1" kern="1200" dirty="0">
              <a:solidFill>
                <a:srgbClr val="FF0000"/>
              </a:solidFill>
              <a:latin typeface="+mj-lt"/>
              <a:ea typeface="+mj-ea"/>
              <a:cs typeface="+mj-cs"/>
            </a:endParaRPr>
          </a:p>
        </p:txBody>
      </p:sp>
      <p:pic>
        <p:nvPicPr>
          <p:cNvPr id="4" name="Content Placeholder 3">
            <a:extLst>
              <a:ext uri="{FF2B5EF4-FFF2-40B4-BE49-F238E27FC236}">
                <a16:creationId xmlns:a16="http://schemas.microsoft.com/office/drawing/2014/main" id="{CA4290E5-40AB-31D8-DFD2-4A19881166C4}"/>
              </a:ext>
            </a:extLst>
          </p:cNvPr>
          <p:cNvPicPr>
            <a:picLocks noChangeAspect="1"/>
          </p:cNvPicPr>
          <p:nvPr/>
        </p:nvPicPr>
        <p:blipFill rotWithShape="1">
          <a:blip r:embed="rId3">
            <a:extLst>
              <a:ext uri="{28A0092B-C50C-407E-A947-70E740481C1C}">
                <a14:useLocalDpi xmlns:a14="http://schemas.microsoft.com/office/drawing/2010/main" val="0"/>
              </a:ext>
            </a:extLst>
          </a:blip>
          <a:srcRect l="21794" r="6354"/>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8C8BC88F-FBFE-684D-DE8C-1805474B63F0}"/>
              </a:ext>
            </a:extLst>
          </p:cNvPr>
          <p:cNvSpPr>
            <a:spLocks noGrp="1"/>
          </p:cNvSpPr>
          <p:nvPr>
            <p:ph sz="half" idx="2"/>
          </p:nvPr>
        </p:nvSpPr>
        <p:spPr>
          <a:xfrm>
            <a:off x="4198966" y="2147357"/>
            <a:ext cx="3810000" cy="4497992"/>
          </a:xfrm>
        </p:spPr>
        <p:txBody>
          <a:bodyPr vert="horz" lIns="91440" tIns="45720" rIns="91440" bIns="45720" rtlCol="0">
            <a:normAutofit lnSpcReduction="10000"/>
          </a:bodyPr>
          <a:lstStyle/>
          <a:p>
            <a:pPr marL="0"/>
            <a:r>
              <a:rPr lang="en-US" sz="2000" dirty="0">
                <a:solidFill>
                  <a:srgbClr val="FF0000"/>
                </a:solidFill>
              </a:rPr>
              <a:t>…art</a:t>
            </a:r>
          </a:p>
          <a:p>
            <a:pPr marL="0"/>
            <a:r>
              <a:rPr lang="en-US" sz="2000" dirty="0">
                <a:solidFill>
                  <a:srgbClr val="FF0000"/>
                </a:solidFill>
              </a:rPr>
              <a:t>… Sport</a:t>
            </a:r>
          </a:p>
          <a:p>
            <a:pPr marL="0"/>
            <a:r>
              <a:rPr lang="en-US" sz="2000" dirty="0">
                <a:solidFill>
                  <a:srgbClr val="FF0000"/>
                </a:solidFill>
              </a:rPr>
              <a:t>… RE</a:t>
            </a:r>
          </a:p>
          <a:p>
            <a:pPr marL="0"/>
            <a:r>
              <a:rPr lang="en-US" sz="2000" dirty="0">
                <a:solidFill>
                  <a:srgbClr val="FF0000"/>
                </a:solidFill>
              </a:rPr>
              <a:t>…Music</a:t>
            </a:r>
          </a:p>
          <a:p>
            <a:pPr marL="0"/>
            <a:r>
              <a:rPr lang="en-US" sz="2000" dirty="0">
                <a:solidFill>
                  <a:srgbClr val="FF0000"/>
                </a:solidFill>
              </a:rPr>
              <a:t>…PSHE</a:t>
            </a:r>
          </a:p>
          <a:p>
            <a:pPr marL="0"/>
            <a:r>
              <a:rPr lang="en-US" sz="2000" dirty="0">
                <a:solidFill>
                  <a:srgbClr val="FF0000"/>
                </a:solidFill>
              </a:rPr>
              <a:t>…Science</a:t>
            </a:r>
          </a:p>
          <a:p>
            <a:pPr marL="0"/>
            <a:r>
              <a:rPr lang="en-US" sz="2000" dirty="0">
                <a:solidFill>
                  <a:srgbClr val="FF0000"/>
                </a:solidFill>
              </a:rPr>
              <a:t>…History</a:t>
            </a:r>
          </a:p>
          <a:p>
            <a:pPr marL="0"/>
            <a:r>
              <a:rPr lang="en-US" sz="2000" dirty="0">
                <a:solidFill>
                  <a:srgbClr val="FF0000"/>
                </a:solidFill>
              </a:rPr>
              <a:t>…Geography</a:t>
            </a:r>
          </a:p>
          <a:p>
            <a:pPr marL="0"/>
            <a:r>
              <a:rPr lang="en-US" sz="2000" dirty="0">
                <a:solidFill>
                  <a:srgbClr val="FF0000"/>
                </a:solidFill>
              </a:rPr>
              <a:t>…Design and Technology</a:t>
            </a:r>
          </a:p>
          <a:p>
            <a:pPr marL="0"/>
            <a:r>
              <a:rPr lang="en-US" sz="2000" dirty="0">
                <a:solidFill>
                  <a:srgbClr val="FF0000"/>
                </a:solidFill>
              </a:rPr>
              <a:t>Computing</a:t>
            </a:r>
          </a:p>
          <a:p>
            <a:pPr marL="0"/>
            <a:r>
              <a:rPr lang="en-US" sz="2000" dirty="0">
                <a:solidFill>
                  <a:srgbClr val="FF0000"/>
                </a:solidFill>
              </a:rPr>
              <a:t>… English</a:t>
            </a:r>
          </a:p>
          <a:p>
            <a:pPr marL="0"/>
            <a:r>
              <a:rPr lang="en-US" sz="2000" dirty="0">
                <a:solidFill>
                  <a:srgbClr val="FF0000"/>
                </a:solidFill>
              </a:rPr>
              <a:t>…</a:t>
            </a:r>
            <a:r>
              <a:rPr lang="en-US" sz="2000" dirty="0" err="1">
                <a:solidFill>
                  <a:srgbClr val="FF0000"/>
                </a:solidFill>
              </a:rPr>
              <a:t>Maths</a:t>
            </a:r>
            <a:endParaRPr lang="en-US" sz="2000" dirty="0">
              <a:solidFill>
                <a:srgbClr val="FF0000"/>
              </a:solidFill>
            </a:endParaRPr>
          </a:p>
          <a:p>
            <a:pPr marL="0"/>
            <a:endParaRPr lang="en-US" sz="2000" dirty="0">
              <a:solidFill>
                <a:schemeClr val="tx1">
                  <a:lumMod val="85000"/>
                  <a:lumOff val="15000"/>
                </a:schemeClr>
              </a:solidFill>
            </a:endParaRPr>
          </a:p>
        </p:txBody>
      </p:sp>
      <p:pic>
        <p:nvPicPr>
          <p:cNvPr id="6" name="Content Placeholder 5">
            <a:extLst>
              <a:ext uri="{FF2B5EF4-FFF2-40B4-BE49-F238E27FC236}">
                <a16:creationId xmlns:a16="http://schemas.microsoft.com/office/drawing/2014/main" id="{FD21A3A7-34DF-4359-9C84-ABF903BEBE62}"/>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34220" r="26284"/>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65556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29BB-7292-408F-9819-28742F69240C}"/>
              </a:ext>
            </a:extLst>
          </p:cNvPr>
          <p:cNvSpPr>
            <a:spLocks noGrp="1"/>
          </p:cNvSpPr>
          <p:nvPr>
            <p:ph type="title"/>
          </p:nvPr>
        </p:nvSpPr>
        <p:spPr/>
        <p:txBody>
          <a:bodyPr/>
          <a:lstStyle/>
          <a:p>
            <a:r>
              <a:rPr lang="en-GB" dirty="0">
                <a:solidFill>
                  <a:srgbClr val="FF0000"/>
                </a:solidFill>
              </a:rPr>
              <a:t>What difference does our values make to us?</a:t>
            </a:r>
          </a:p>
        </p:txBody>
      </p:sp>
      <p:sp>
        <p:nvSpPr>
          <p:cNvPr id="3" name="Content Placeholder 2">
            <a:extLst>
              <a:ext uri="{FF2B5EF4-FFF2-40B4-BE49-F238E27FC236}">
                <a16:creationId xmlns:a16="http://schemas.microsoft.com/office/drawing/2014/main" id="{C1051D09-F0A1-4BE5-BACC-1D1510CCF74E}"/>
              </a:ext>
            </a:extLst>
          </p:cNvPr>
          <p:cNvSpPr>
            <a:spLocks noGrp="1"/>
          </p:cNvSpPr>
          <p:nvPr>
            <p:ph sz="half" idx="1"/>
          </p:nvPr>
        </p:nvSpPr>
        <p:spPr/>
        <p:txBody>
          <a:bodyPr>
            <a:normAutofit fontScale="47500" lnSpcReduction="20000"/>
          </a:bodyPr>
          <a:lstStyle/>
          <a:p>
            <a:pPr marL="0" indent="0">
              <a:buNone/>
            </a:pPr>
            <a:endParaRPr lang="en-GB" dirty="0"/>
          </a:p>
          <a:p>
            <a:pPr marL="0" indent="0" algn="ctr">
              <a:buNone/>
            </a:pPr>
            <a:r>
              <a:rPr lang="en-GB" sz="33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Values help you to live your life in the best way possible</a:t>
            </a:r>
            <a:r>
              <a:rPr lang="en-GB" sz="33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GB" sz="65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3300" i="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Values build up your courage to face your fears</a:t>
            </a:r>
            <a:r>
              <a:rPr lang="en-GB" sz="33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3300"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3300" i="1" kern="1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They lead you through the darkest situations, the challenges of life, and out into the light of day.</a:t>
            </a:r>
            <a:r>
              <a:rPr lang="en-GB" sz="3300" kern="1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GB" sz="3300"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3300" i="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Values give you energy – you see what they can do and it makes you feel positive to get through life.</a:t>
            </a:r>
            <a:r>
              <a:rPr lang="en-GB" sz="33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3300" i="1" dirty="0">
                <a:solidFill>
                  <a:srgbClr val="92D050"/>
                </a:solidFill>
                <a:effectLst/>
                <a:latin typeface="Arial" panose="020B0604020202020204" pitchFamily="34" charset="0"/>
                <a:ea typeface="Calibri" panose="020F0502020204030204" pitchFamily="34" charset="0"/>
                <a:cs typeface="Arial" panose="020B0604020202020204" pitchFamily="34" charset="0"/>
              </a:rPr>
              <a:t>Values are a part of life. It’s impossible to live without them.</a:t>
            </a:r>
          </a:p>
          <a:p>
            <a:pPr algn="ctr">
              <a:lnSpc>
                <a:spcPct val="107000"/>
              </a:lnSpc>
              <a:spcAft>
                <a:spcPts val="800"/>
              </a:spcAft>
            </a:pPr>
            <a:r>
              <a:rPr lang="en-GB" sz="3600" i="1" dirty="0">
                <a:solidFill>
                  <a:srgbClr val="8EAADB"/>
                </a:solidFill>
                <a:effectLst/>
                <a:latin typeface="Arial" panose="020B0604020202020204" pitchFamily="34" charset="0"/>
                <a:ea typeface="Calibri" panose="020F0502020204030204" pitchFamily="34" charset="0"/>
                <a:cs typeface="Arial" panose="020B0604020202020204" pitchFamily="34" charset="0"/>
              </a:rPr>
              <a:t>My thought is that values are like the wind. You can’t see them, but you can feel them</a:t>
            </a:r>
            <a:r>
              <a:rPr lang="en-GB" sz="3600" dirty="0">
                <a:solidFill>
                  <a:srgbClr val="8EAADB"/>
                </a:solidFill>
                <a:effectLst/>
                <a:latin typeface="Arial" panose="020B0604020202020204" pitchFamily="34" charset="0"/>
                <a:ea typeface="Calibri" panose="020F0502020204030204" pitchFamily="34" charset="0"/>
                <a:cs typeface="Arial" panose="020B0604020202020204" pitchFamily="34" charset="0"/>
              </a:rPr>
              <a:t>. </a:t>
            </a:r>
            <a:r>
              <a:rPr lang="en-GB" sz="36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endParaRPr lang="en-GB" sz="3300" dirty="0">
              <a:latin typeface="Arial" panose="020B0604020202020204" pitchFamily="34" charset="0"/>
              <a:cs typeface="Arial" panose="020B0604020202020204" pitchFamily="34" charset="0"/>
            </a:endParaRPr>
          </a:p>
          <a:p>
            <a:pPr algn="ctr">
              <a:lnSpc>
                <a:spcPct val="107000"/>
              </a:lnSpc>
              <a:spcAft>
                <a:spcPts val="800"/>
              </a:spcAft>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1A2280CD-35AB-A4E0-54B8-51F1D89B9739}"/>
              </a:ext>
            </a:extLst>
          </p:cNvPr>
          <p:cNvSpPr>
            <a:spLocks noGrp="1"/>
          </p:cNvSpPr>
          <p:nvPr>
            <p:ph sz="half" idx="2"/>
          </p:nvPr>
        </p:nvSpPr>
        <p:spPr/>
        <p:txBody>
          <a:bodyPr>
            <a:noAutofit/>
          </a:bodyPr>
          <a:lstStyle/>
          <a:p>
            <a:pPr algn="ctr">
              <a:lnSpc>
                <a:spcPct val="107000"/>
              </a:lnSpc>
              <a:spcAft>
                <a:spcPts val="800"/>
              </a:spcAft>
            </a:pPr>
            <a:r>
              <a:rPr lang="en-GB" sz="2000" i="1" kern="100" dirty="0">
                <a:solidFill>
                  <a:srgbClr val="8496B0"/>
                </a:solidFill>
                <a:effectLst/>
                <a:latin typeface="Arial" panose="020B0604020202020204" pitchFamily="34" charset="0"/>
                <a:ea typeface="Calibri" panose="020F0502020204030204" pitchFamily="34" charset="0"/>
                <a:cs typeface="Arial" panose="020B0604020202020204" pitchFamily="34" charset="0"/>
              </a:rPr>
              <a:t>Values are the seeds – water them and show them the sun so that they will blossom and grow.</a:t>
            </a:r>
            <a:r>
              <a:rPr lang="en-GB" sz="20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2000" i="1" kern="100" dirty="0">
                <a:solidFill>
                  <a:srgbClr val="ED7D31"/>
                </a:solidFill>
                <a:effectLst/>
                <a:latin typeface="Arial" panose="020B0604020202020204" pitchFamily="34" charset="0"/>
                <a:ea typeface="Calibri" panose="020F0502020204030204" pitchFamily="34" charset="0"/>
                <a:cs typeface="Arial" panose="020B0604020202020204" pitchFamily="34" charset="0"/>
              </a:rPr>
              <a:t>They’re the building blocks for my life. When you use them, it’s like a chain reaction</a:t>
            </a:r>
            <a:r>
              <a:rPr lang="en-GB" sz="2000" i="1" kern="100" dirty="0">
                <a:effectLst/>
                <a:latin typeface="Arial" panose="020B0604020202020204" pitchFamily="34" charset="0"/>
                <a:ea typeface="Calibri" panose="020F0502020204030204" pitchFamily="34" charset="0"/>
                <a:cs typeface="Arial" panose="020B0604020202020204" pitchFamily="34" charset="0"/>
              </a:rPr>
              <a:t>. </a:t>
            </a:r>
            <a:endParaRPr lang="en-GB" sz="2000"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000" i="1"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Let your values pour into you, that’s my advice!</a:t>
            </a:r>
            <a:r>
              <a:rPr lang="en-GB" sz="2000"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endParaRPr lang="en-GB" sz="2000"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000" i="1" kern="1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Think of your values like a rugby ball – pass them on</a:t>
            </a:r>
            <a:r>
              <a:rPr lang="en-GB" sz="2000" kern="1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2000" i="1" dirty="0">
                <a:solidFill>
                  <a:srgbClr val="FF0000"/>
                </a:solidFill>
                <a:latin typeface="Arial" panose="020B0604020202020204" pitchFamily="34" charset="0"/>
                <a:cs typeface="Arial" panose="020B0604020202020204" pitchFamily="34" charset="0"/>
              </a:rPr>
              <a:t>Values light up our world!</a:t>
            </a:r>
          </a:p>
          <a:p>
            <a:pPr algn="ctr">
              <a:lnSpc>
                <a:spcPct val="107000"/>
              </a:lnSpc>
              <a:spcAft>
                <a:spcPts val="800"/>
              </a:spcAft>
            </a:pPr>
            <a:endParaRPr lang="en-GB"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FEEF050-50E7-4508-AF25-6D7B323E66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692" y="1314709"/>
            <a:ext cx="1006549" cy="1381124"/>
          </a:xfrm>
          <a:prstGeom prst="rect">
            <a:avLst/>
          </a:prstGeom>
          <a:noFill/>
          <a:ln>
            <a:noFill/>
          </a:ln>
        </p:spPr>
      </p:pic>
    </p:spTree>
    <p:extLst>
      <p:ext uri="{BB962C8B-B14F-4D97-AF65-F5344CB8AC3E}">
        <p14:creationId xmlns:p14="http://schemas.microsoft.com/office/powerpoint/2010/main" val="111111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6D3E-9837-3CE9-D717-D3601E6C4ABD}"/>
              </a:ext>
            </a:extLst>
          </p:cNvPr>
          <p:cNvSpPr>
            <a:spLocks noGrp="1"/>
          </p:cNvSpPr>
          <p:nvPr>
            <p:ph type="title"/>
          </p:nvPr>
        </p:nvSpPr>
        <p:spPr/>
        <p:txBody>
          <a:bodyPr vert="horz" lIns="91440" tIns="45720" rIns="91440" bIns="45720" rtlCol="0" anchor="b">
            <a:normAutofit/>
          </a:bodyPr>
          <a:lstStyle/>
          <a:p>
            <a:r>
              <a:rPr lang="en-US" sz="2800" kern="1200" dirty="0">
                <a:solidFill>
                  <a:srgbClr val="FF0000"/>
                </a:solidFill>
                <a:latin typeface="+mj-lt"/>
                <a:ea typeface="+mj-ea"/>
                <a:cs typeface="+mj-cs"/>
              </a:rPr>
              <a:t>In all that we do, living out the Christian vision to love one another.</a:t>
            </a:r>
          </a:p>
        </p:txBody>
      </p:sp>
      <p:pic>
        <p:nvPicPr>
          <p:cNvPr id="2050" name="Picture 2" descr="Love One Another #308 | Hamilton and Son Music">
            <a:extLst>
              <a:ext uri="{FF2B5EF4-FFF2-40B4-BE49-F238E27FC236}">
                <a16:creationId xmlns:a16="http://schemas.microsoft.com/office/drawing/2014/main" id="{9911E7BA-23B6-DAD0-4256-4B4DDCB2BC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80428" y="1825625"/>
            <a:ext cx="563114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54753B9-1A57-ED7F-AE24-B380419BBA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81" r="-1" b="2801"/>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6D056849-6C0D-4E72-AA57-080A78722495}"/>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3445"/>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6F86346B-00EB-4C9B-A344-981B0AC7A021}"/>
              </a:ext>
            </a:extLst>
          </p:cNvPr>
          <p:cNvSpPr>
            <a:spLocks noGrp="1"/>
          </p:cNvSpPr>
          <p:nvPr>
            <p:ph type="title"/>
          </p:nvPr>
        </p:nvSpPr>
        <p:spPr>
          <a:xfrm>
            <a:off x="448056" y="681038"/>
            <a:ext cx="2662159" cy="1325563"/>
          </a:xfrm>
        </p:spPr>
        <p:txBody>
          <a:bodyPr vert="horz" lIns="91440" tIns="45720" rIns="91440" bIns="45720" rtlCol="0" anchor="ctr">
            <a:normAutofit fontScale="90000"/>
          </a:bodyPr>
          <a:lstStyle/>
          <a:p>
            <a:r>
              <a:rPr lang="en-US" sz="3100" b="1" kern="1200" dirty="0">
                <a:solidFill>
                  <a:srgbClr val="FF0000"/>
                </a:solidFill>
                <a:latin typeface="+mj-lt"/>
                <a:ea typeface="+mj-ea"/>
                <a:cs typeface="+mj-cs"/>
              </a:rPr>
              <a:t>What kind of learners do we want to grow…?</a:t>
            </a:r>
            <a:br>
              <a:rPr lang="en-US" sz="2400" kern="1200" dirty="0">
                <a:solidFill>
                  <a:schemeClr val="tx1"/>
                </a:solidFill>
                <a:latin typeface="+mj-lt"/>
                <a:ea typeface="+mj-ea"/>
                <a:cs typeface="+mj-cs"/>
              </a:rPr>
            </a:br>
            <a:endParaRPr lang="en-US" sz="2400" b="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5A28BBD3-55C2-445F-9EE0-CD37B8398523}"/>
              </a:ext>
            </a:extLst>
          </p:cNvPr>
          <p:cNvSpPr>
            <a:spLocks noGrp="1"/>
          </p:cNvSpPr>
          <p:nvPr>
            <p:ph sz="half" idx="1"/>
          </p:nvPr>
        </p:nvSpPr>
        <p:spPr>
          <a:xfrm>
            <a:off x="448056" y="2258171"/>
            <a:ext cx="2804504" cy="3918792"/>
          </a:xfrm>
        </p:spPr>
        <p:txBody>
          <a:bodyPr vert="horz" lIns="91440" tIns="45720" rIns="91440" bIns="45720" rtlCol="0">
            <a:normAutofit/>
          </a:bodyPr>
          <a:lstStyle/>
          <a:p>
            <a:pPr marL="0"/>
            <a:endParaRPr lang="en-US" altLang="en-US" sz="1800" b="1" i="1" dirty="0">
              <a:solidFill>
                <a:srgbClr val="FF0000"/>
              </a:solidFill>
            </a:endParaRPr>
          </a:p>
          <a:p>
            <a:pPr marL="0"/>
            <a:endParaRPr lang="en-US" altLang="en-US" sz="1800" b="1" i="1" dirty="0">
              <a:solidFill>
                <a:srgbClr val="FF0000"/>
              </a:solidFill>
            </a:endParaRPr>
          </a:p>
          <a:p>
            <a:pPr marL="0" indent="0">
              <a:buNone/>
            </a:pPr>
            <a:r>
              <a:rPr lang="en-US" b="1" kern="1200" dirty="0">
                <a:solidFill>
                  <a:srgbClr val="FF0000"/>
                </a:solidFill>
                <a:latin typeface="+mj-lt"/>
                <a:ea typeface="+mj-ea"/>
                <a:cs typeface="+mj-cs"/>
              </a:rPr>
              <a:t>… </a:t>
            </a:r>
            <a:r>
              <a:rPr lang="en-US" sz="3600" b="1" dirty="0">
                <a:solidFill>
                  <a:srgbClr val="FF0000"/>
                </a:solidFill>
                <a:latin typeface="+mj-lt"/>
                <a:ea typeface="+mj-ea"/>
                <a:cs typeface="+mj-cs"/>
              </a:rPr>
              <a:t>W</a:t>
            </a:r>
            <a:r>
              <a:rPr lang="en-US" sz="3600" b="1" kern="1200" dirty="0">
                <a:solidFill>
                  <a:srgbClr val="FF0000"/>
                </a:solidFill>
                <a:latin typeface="+mj-lt"/>
                <a:ea typeface="+mj-ea"/>
                <a:cs typeface="+mj-cs"/>
              </a:rPr>
              <a:t>hat kind of world do we want to create?</a:t>
            </a:r>
            <a:endParaRPr lang="en-US" dirty="0">
              <a:solidFill>
                <a:srgbClr val="FF0000"/>
              </a:solidFill>
            </a:endParaRPr>
          </a:p>
        </p:txBody>
      </p:sp>
    </p:spTree>
    <p:extLst>
      <p:ext uri="{BB962C8B-B14F-4D97-AF65-F5344CB8AC3E}">
        <p14:creationId xmlns:p14="http://schemas.microsoft.com/office/powerpoint/2010/main" val="303143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35140-2B33-ED1F-43DB-AF2E5273994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solidFill>
                  <a:srgbClr val="FF0000"/>
                </a:solidFill>
              </a:rPr>
              <a:t>Our </a:t>
            </a:r>
            <a:r>
              <a:rPr lang="en-US" sz="5400" dirty="0" err="1">
                <a:solidFill>
                  <a:srgbClr val="FF0000"/>
                </a:solidFill>
              </a:rPr>
              <a:t>Eardisley</a:t>
            </a:r>
            <a:r>
              <a:rPr lang="en-US" sz="5400" dirty="0">
                <a:solidFill>
                  <a:srgbClr val="FF0000"/>
                </a:solidFill>
              </a:rPr>
              <a:t> Vision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316BD4-4481-D5AB-9F9F-4B608D14FCD0}"/>
              </a:ext>
            </a:extLst>
          </p:cNvPr>
          <p:cNvSpPr>
            <a:spLocks noGrp="1"/>
          </p:cNvSpPr>
          <p:nvPr>
            <p:ph sz="half" idx="1"/>
          </p:nvPr>
        </p:nvSpPr>
        <p:spPr>
          <a:xfrm>
            <a:off x="640080" y="2872899"/>
            <a:ext cx="4243589" cy="3320668"/>
          </a:xfrm>
        </p:spPr>
        <p:txBody>
          <a:bodyPr vert="horz" lIns="91440" tIns="45720" rIns="91440" bIns="45720" rtlCol="0">
            <a:normAutofit/>
          </a:bodyPr>
          <a:lstStyle/>
          <a:p>
            <a:pPr marL="0" indent="0">
              <a:buNone/>
            </a:pPr>
            <a:r>
              <a:rPr lang="en-US" sz="2000" i="1" dirty="0">
                <a:solidFill>
                  <a:srgbClr val="FF0000"/>
                </a:solidFill>
              </a:rPr>
              <a:t>In all that we do, our values shine through.</a:t>
            </a:r>
            <a:br>
              <a:rPr lang="en-US" sz="2000" i="1" dirty="0">
                <a:solidFill>
                  <a:srgbClr val="FF0000"/>
                </a:solidFill>
              </a:rPr>
            </a:br>
            <a:br>
              <a:rPr lang="en-US" sz="2000" dirty="0">
                <a:solidFill>
                  <a:srgbClr val="FF0000"/>
                </a:solidFill>
              </a:rPr>
            </a:br>
            <a:r>
              <a:rPr lang="en-US" sz="2000" dirty="0">
                <a:solidFill>
                  <a:srgbClr val="FF0000"/>
                </a:solidFill>
              </a:rPr>
              <a:t>At </a:t>
            </a:r>
            <a:r>
              <a:rPr lang="en-US" sz="2000" dirty="0" err="1">
                <a:solidFill>
                  <a:srgbClr val="FF0000"/>
                </a:solidFill>
              </a:rPr>
              <a:t>Eardisley</a:t>
            </a:r>
            <a:r>
              <a:rPr lang="en-US" sz="2000" dirty="0">
                <a:solidFill>
                  <a:srgbClr val="FF0000"/>
                </a:solidFill>
              </a:rPr>
              <a:t> CofE Primary School, our vision is to live out the Christian teaching, to ‘love one another’ (John 15:12). </a:t>
            </a:r>
            <a:br>
              <a:rPr lang="en-US" sz="2000" dirty="0">
                <a:solidFill>
                  <a:srgbClr val="FF0000"/>
                </a:solidFill>
              </a:rPr>
            </a:br>
            <a:r>
              <a:rPr lang="en-US" sz="2000" i="1" dirty="0">
                <a:solidFill>
                  <a:srgbClr val="FF0000"/>
                </a:solidFill>
              </a:rPr>
              <a:t> </a:t>
            </a:r>
            <a:br>
              <a:rPr lang="en-US" sz="2000" dirty="0">
                <a:solidFill>
                  <a:srgbClr val="FF0000"/>
                </a:solidFill>
              </a:rPr>
            </a:br>
            <a:r>
              <a:rPr lang="en-US" sz="2000" i="1" dirty="0">
                <a:solidFill>
                  <a:srgbClr val="FF0000"/>
                </a:solidFill>
              </a:rPr>
              <a:t>This vision is rooted in our shared values which will guide, inspire and nourish, bringing joy to all.</a:t>
            </a:r>
            <a:endParaRPr lang="en-US" sz="2000" dirty="0">
              <a:solidFill>
                <a:srgbClr val="FF0000"/>
              </a:solidFill>
            </a:endParaRPr>
          </a:p>
        </p:txBody>
      </p:sp>
      <p:pic>
        <p:nvPicPr>
          <p:cNvPr id="5" name="Content Placeholder 3">
            <a:extLst>
              <a:ext uri="{FF2B5EF4-FFF2-40B4-BE49-F238E27FC236}">
                <a16:creationId xmlns:a16="http://schemas.microsoft.com/office/drawing/2014/main" id="{F8B84DC5-4272-AE21-FA6C-830E8AC183CD}"/>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l="3709" r="2106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3780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You Are What You Love-Quotes Love Afbeelding door TheChiliBricks ...">
            <a:extLst>
              <a:ext uri="{FF2B5EF4-FFF2-40B4-BE49-F238E27FC236}">
                <a16:creationId xmlns:a16="http://schemas.microsoft.com/office/drawing/2014/main" id="{885F5623-CCCC-FC3F-9CD9-173314E0C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536" b="619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69DC4DA-842C-6E0C-A1C9-3F29A386167E}"/>
              </a:ext>
            </a:extLst>
          </p:cNvPr>
          <p:cNvSpPr>
            <a:spLocks noGrp="1"/>
          </p:cNvSpPr>
          <p:nvPr>
            <p:ph type="title"/>
          </p:nvPr>
        </p:nvSpPr>
        <p:spPr>
          <a:xfrm>
            <a:off x="523875" y="5317240"/>
            <a:ext cx="11210925" cy="744836"/>
          </a:xfrm>
        </p:spPr>
        <p:txBody>
          <a:bodyPr vert="horz" lIns="91440" tIns="45720" rIns="91440" bIns="45720" rtlCol="0">
            <a:normAutofit/>
          </a:bodyPr>
          <a:lstStyle/>
          <a:p>
            <a:pPr algn="ctr"/>
            <a:r>
              <a:rPr lang="en-US" sz="2300" kern="1200" dirty="0">
                <a:solidFill>
                  <a:schemeClr val="tx1">
                    <a:lumMod val="85000"/>
                    <a:lumOff val="15000"/>
                  </a:schemeClr>
                </a:solidFill>
                <a:latin typeface="+mj-lt"/>
                <a:ea typeface="+mj-ea"/>
                <a:cs typeface="+mj-cs"/>
              </a:rPr>
              <a:t> </a:t>
            </a:r>
            <a:r>
              <a:rPr lang="en-US" sz="2300" i="1" kern="1200" dirty="0">
                <a:solidFill>
                  <a:schemeClr val="tx1">
                    <a:lumMod val="85000"/>
                    <a:lumOff val="15000"/>
                  </a:schemeClr>
                </a:solidFill>
                <a:latin typeface="+mj-lt"/>
                <a:ea typeface="+mj-ea"/>
                <a:cs typeface="+mj-cs"/>
              </a:rPr>
              <a:t>.</a:t>
            </a:r>
            <a:br>
              <a:rPr lang="en-US" sz="2300" kern="1200" dirty="0">
                <a:solidFill>
                  <a:schemeClr val="tx1">
                    <a:lumMod val="85000"/>
                    <a:lumOff val="15000"/>
                  </a:schemeClr>
                </a:solidFill>
                <a:latin typeface="+mj-lt"/>
                <a:ea typeface="+mj-ea"/>
                <a:cs typeface="+mj-cs"/>
              </a:rPr>
            </a:br>
            <a:endParaRPr lang="en-US" sz="2300" kern="1200" dirty="0">
              <a:solidFill>
                <a:schemeClr val="tx1">
                  <a:lumMod val="85000"/>
                  <a:lumOff val="15000"/>
                </a:schemeClr>
              </a:solidFill>
              <a:latin typeface="+mj-lt"/>
              <a:ea typeface="+mj-ea"/>
              <a:cs typeface="+mj-cs"/>
            </a:endParaRPr>
          </a:p>
        </p:txBody>
      </p:sp>
      <p:cxnSp>
        <p:nvCxnSpPr>
          <p:cNvPr id="1051" name="Straight Connector 105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99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33" name="Freeform: Shape 103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FF992CA1-8696-9490-4D1C-A167745DAA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0141" y="643468"/>
            <a:ext cx="884296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1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C50F0F3-9F55-49BC-8E9B-9AA64385840A}"/>
              </a:ext>
            </a:extLst>
          </p:cNvPr>
          <p:cNvSpPr>
            <a:spLocks noGrp="1"/>
          </p:cNvSpPr>
          <p:nvPr>
            <p:ph type="title"/>
          </p:nvPr>
        </p:nvSpPr>
        <p:spPr>
          <a:xfrm>
            <a:off x="457201" y="412454"/>
            <a:ext cx="2381250" cy="2101850"/>
          </a:xfrm>
        </p:spPr>
        <p:txBody>
          <a:bodyPr vert="horz" lIns="91440" tIns="45720" rIns="91440" bIns="45720" rtlCol="0" anchor="ctr">
            <a:normAutofit/>
          </a:bodyPr>
          <a:lstStyle/>
          <a:p>
            <a:r>
              <a:rPr lang="en-US" sz="2800" kern="1200" dirty="0">
                <a:solidFill>
                  <a:schemeClr val="tx1"/>
                </a:solidFill>
                <a:latin typeface="+mj-lt"/>
                <a:ea typeface="+mj-ea"/>
                <a:cs typeface="+mj-cs"/>
              </a:rPr>
              <a:t>Values and Value of the Month</a:t>
            </a:r>
          </a:p>
        </p:txBody>
      </p:sp>
      <p:sp>
        <p:nvSpPr>
          <p:cNvPr id="30" name="Rectangle 29">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0B49E270-EBD4-C0E8-4CFB-D357C0041471}"/>
              </a:ext>
            </a:extLst>
          </p:cNvPr>
          <p:cNvSpPr>
            <a:spLocks noGrp="1"/>
          </p:cNvSpPr>
          <p:nvPr>
            <p:ph sz="half" idx="1"/>
          </p:nvPr>
        </p:nvSpPr>
        <p:spPr>
          <a:xfrm>
            <a:off x="3157538" y="412454"/>
            <a:ext cx="3243262" cy="2101850"/>
          </a:xfrm>
        </p:spPr>
        <p:txBody>
          <a:bodyPr vert="horz" lIns="91440" tIns="45720" rIns="91440" bIns="45720" rtlCol="0" anchor="ctr">
            <a:normAutofit fontScale="92500" lnSpcReduction="20000"/>
          </a:bodyPr>
          <a:lstStyle/>
          <a:p>
            <a:r>
              <a:rPr lang="en-GB" sz="1800" dirty="0">
                <a:solidFill>
                  <a:srgbClr val="FF0000"/>
                </a:solidFill>
                <a:latin typeface="Arial" panose="020B0604020202020204" pitchFamily="34" charset="0"/>
                <a:cs typeface="Arial" panose="020B0604020202020204" pitchFamily="34" charset="0"/>
              </a:rPr>
              <a:t>When schools to underpin their life and curriculum with </a:t>
            </a:r>
            <a:r>
              <a:rPr lang="en-GB" sz="1800" b="1" dirty="0">
                <a:solidFill>
                  <a:srgbClr val="FF0000"/>
                </a:solidFill>
                <a:latin typeface="Arial" panose="020B0604020202020204" pitchFamily="34" charset="0"/>
                <a:cs typeface="Arial" panose="020B0604020202020204" pitchFamily="34" charset="0"/>
              </a:rPr>
              <a:t>universal positive human values </a:t>
            </a:r>
            <a:r>
              <a:rPr lang="en-GB" sz="1800" dirty="0">
                <a:solidFill>
                  <a:srgbClr val="FF0000"/>
                </a:solidFill>
                <a:latin typeface="Arial" panose="020B0604020202020204" pitchFamily="34" charset="0"/>
                <a:cs typeface="Arial" panose="020B0604020202020204" pitchFamily="34" charset="0"/>
              </a:rPr>
              <a:t>this </a:t>
            </a:r>
            <a:r>
              <a:rPr lang="en-GB" sz="1800" b="1" dirty="0">
                <a:solidFill>
                  <a:srgbClr val="FF0000"/>
                </a:solidFill>
                <a:latin typeface="Arial" panose="020B0604020202020204" pitchFamily="34" charset="0"/>
                <a:cs typeface="Arial" panose="020B0604020202020204" pitchFamily="34" charset="0"/>
              </a:rPr>
              <a:t>ethical vocabulary </a:t>
            </a:r>
            <a:r>
              <a:rPr lang="en-GB" sz="1800" dirty="0">
                <a:solidFill>
                  <a:srgbClr val="FF0000"/>
                </a:solidFill>
                <a:latin typeface="Arial" panose="020B0604020202020204" pitchFamily="34" charset="0"/>
                <a:cs typeface="Arial" panose="020B0604020202020204" pitchFamily="34" charset="0"/>
              </a:rPr>
              <a:t>promotes </a:t>
            </a:r>
            <a:r>
              <a:rPr lang="en-GB" sz="1800" b="1" dirty="0">
                <a:solidFill>
                  <a:srgbClr val="FF0000"/>
                </a:solidFill>
                <a:latin typeface="Arial" panose="020B0604020202020204" pitchFamily="34" charset="0"/>
                <a:cs typeface="Arial" panose="020B0604020202020204" pitchFamily="34" charset="0"/>
              </a:rPr>
              <a:t>ethical intelligence, </a:t>
            </a:r>
            <a:r>
              <a:rPr lang="en-GB" sz="1800" dirty="0">
                <a:solidFill>
                  <a:srgbClr val="FF0000"/>
                </a:solidFill>
                <a:latin typeface="Arial" panose="020B0604020202020204" pitchFamily="34" charset="0"/>
                <a:cs typeface="Arial" panose="020B0604020202020204" pitchFamily="34" charset="0"/>
              </a:rPr>
              <a:t>leading</a:t>
            </a:r>
            <a:r>
              <a:rPr lang="en-GB" sz="1800" b="1" dirty="0">
                <a:solidFill>
                  <a:srgbClr val="FF0000"/>
                </a:solidFill>
                <a:latin typeface="Arial" panose="020B0604020202020204" pitchFamily="34" charset="0"/>
                <a:cs typeface="Arial" panose="020B0604020202020204" pitchFamily="34" charset="0"/>
              </a:rPr>
              <a:t> </a:t>
            </a:r>
            <a:r>
              <a:rPr lang="en-GB" sz="1800" dirty="0">
                <a:solidFill>
                  <a:srgbClr val="FF0000"/>
                </a:solidFill>
                <a:latin typeface="Arial" panose="020B0604020202020204" pitchFamily="34" charset="0"/>
                <a:cs typeface="Arial" panose="020B0604020202020204" pitchFamily="34" charset="0"/>
              </a:rPr>
              <a:t>to </a:t>
            </a:r>
            <a:r>
              <a:rPr lang="en-GB" sz="1800" b="1" dirty="0">
                <a:solidFill>
                  <a:srgbClr val="FF0000"/>
                </a:solidFill>
                <a:latin typeface="Arial" panose="020B0604020202020204" pitchFamily="34" charset="0"/>
                <a:cs typeface="Arial" panose="020B0604020202020204" pitchFamily="34" charset="0"/>
              </a:rPr>
              <a:t>self-leadership,</a:t>
            </a:r>
            <a:r>
              <a:rPr lang="en-GB" sz="1800" dirty="0">
                <a:solidFill>
                  <a:srgbClr val="FF0000"/>
                </a:solidFill>
                <a:latin typeface="Arial" panose="020B0604020202020204" pitchFamily="34" charset="0"/>
                <a:cs typeface="Arial" panose="020B0604020202020204" pitchFamily="34" charset="0"/>
              </a:rPr>
              <a:t> which enables each individual to take the lid off their potential…</a:t>
            </a:r>
          </a:p>
          <a:p>
            <a:endParaRPr lang="en-US" sz="1700" dirty="0"/>
          </a:p>
        </p:txBody>
      </p:sp>
      <p:pic>
        <p:nvPicPr>
          <p:cNvPr id="9" name="Picture 8">
            <a:extLst>
              <a:ext uri="{FF2B5EF4-FFF2-40B4-BE49-F238E27FC236}">
                <a16:creationId xmlns:a16="http://schemas.microsoft.com/office/drawing/2014/main" id="{8726040D-8D5C-4E65-96DC-3D6ADBFEB337}"/>
              </a:ext>
            </a:extLst>
          </p:cNvPr>
          <p:cNvPicPr/>
          <p:nvPr/>
        </p:nvPicPr>
        <p:blipFill rotWithShape="1">
          <a:blip r:embed="rId3" cstate="print">
            <a:extLst>
              <a:ext uri="{28A0092B-C50C-407E-A947-70E740481C1C}">
                <a14:useLocalDpi xmlns:a14="http://schemas.microsoft.com/office/drawing/2010/main" val="0"/>
              </a:ext>
            </a:extLst>
          </a:blip>
          <a:srcRect t="9397" b="9397"/>
          <a:stretch/>
        </p:blipFill>
        <p:spPr bwMode="auto">
          <a:xfrm>
            <a:off x="20" y="2959630"/>
            <a:ext cx="6400781" cy="3898370"/>
          </a:xfrm>
          <a:prstGeom prst="rect">
            <a:avLst/>
          </a:prstGeom>
          <a:noFill/>
        </p:spPr>
      </p:pic>
      <p:pic>
        <p:nvPicPr>
          <p:cNvPr id="10" name="Content Placeholder 9" descr="A picture containing indoor, text, wall, christmas&#10;&#10;Description automatically generated">
            <a:extLst>
              <a:ext uri="{FF2B5EF4-FFF2-40B4-BE49-F238E27FC236}">
                <a16:creationId xmlns:a16="http://schemas.microsoft.com/office/drawing/2014/main" id="{52F31059-A1E1-1F1A-798C-93C6D4A9AAF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8163"/>
          <a:stretch/>
        </p:blipFill>
        <p:spPr>
          <a:xfrm>
            <a:off x="6591299" y="1"/>
            <a:ext cx="5600701" cy="6857999"/>
          </a:xfrm>
          <a:prstGeom prst="rect">
            <a:avLst/>
          </a:prstGeom>
        </p:spPr>
      </p:pic>
    </p:spTree>
    <p:extLst>
      <p:ext uri="{BB962C8B-B14F-4D97-AF65-F5344CB8AC3E}">
        <p14:creationId xmlns:p14="http://schemas.microsoft.com/office/powerpoint/2010/main" val="366343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BC884D46-AB34-4E5B-A3D8-1AF0C4979F3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FBFE9C1-8DFC-4226-A91D-68200A0EF41A}"/>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a:solidFill>
                  <a:srgbClr val="FF0000"/>
                </a:solidFill>
              </a:rPr>
              <a:t>Cultural: Modelling and Leadership</a:t>
            </a:r>
          </a:p>
        </p:txBody>
      </p:sp>
      <p:sp>
        <p:nvSpPr>
          <p:cNvPr id="2" name="Content Placeholder 1">
            <a:extLst>
              <a:ext uri="{FF2B5EF4-FFF2-40B4-BE49-F238E27FC236}">
                <a16:creationId xmlns:a16="http://schemas.microsoft.com/office/drawing/2014/main" id="{B42CE571-6513-43A6-8BC1-A2C6591C660B}"/>
              </a:ext>
            </a:extLst>
          </p:cNvPr>
          <p:cNvSpPr>
            <a:spLocks noGrp="1"/>
          </p:cNvSpPr>
          <p:nvPr>
            <p:ph sz="half" idx="1"/>
          </p:nvPr>
        </p:nvSpPr>
        <p:spPr>
          <a:xfrm>
            <a:off x="7531610" y="2434201"/>
            <a:ext cx="3822189" cy="3742762"/>
          </a:xfrm>
        </p:spPr>
        <p:txBody>
          <a:bodyPr vert="horz" lIns="91440" tIns="45720" rIns="91440" bIns="45720" rtlCol="0">
            <a:normAutofit/>
          </a:bodyPr>
          <a:lstStyle/>
          <a:p>
            <a:pPr marL="0"/>
            <a:endParaRPr lang="en-US" sz="2000" i="1" dirty="0">
              <a:solidFill>
                <a:srgbClr val="FF0000"/>
              </a:solidFill>
            </a:endParaRPr>
          </a:p>
          <a:p>
            <a:pPr marL="0"/>
            <a:endParaRPr lang="en-US" sz="2000" i="1" dirty="0">
              <a:solidFill>
                <a:srgbClr val="FF0000"/>
              </a:solidFill>
            </a:endParaRPr>
          </a:p>
          <a:p>
            <a:pPr marL="0"/>
            <a:endParaRPr lang="en-US" sz="2000" i="1" dirty="0">
              <a:solidFill>
                <a:srgbClr val="FF0000"/>
              </a:solidFill>
            </a:endParaRPr>
          </a:p>
          <a:p>
            <a:pPr marL="0" indent="0">
              <a:buNone/>
            </a:pPr>
            <a:r>
              <a:rPr lang="en-US" sz="2000" i="1" dirty="0">
                <a:solidFill>
                  <a:srgbClr val="FF0000"/>
                </a:solidFill>
              </a:rPr>
              <a:t>Values influence you to be a better person.</a:t>
            </a:r>
          </a:p>
          <a:p>
            <a:pPr marL="0" indent="0">
              <a:buNone/>
            </a:pPr>
            <a:r>
              <a:rPr lang="en-US" sz="2000" i="1" dirty="0">
                <a:solidFill>
                  <a:srgbClr val="FF0000"/>
                </a:solidFill>
              </a:rPr>
              <a:t>                         Joe, 8 </a:t>
            </a:r>
            <a:r>
              <a:rPr lang="en-US" sz="2000" i="1" dirty="0" err="1">
                <a:solidFill>
                  <a:srgbClr val="FF0000"/>
                </a:solidFill>
              </a:rPr>
              <a:t>yrs</a:t>
            </a:r>
            <a:endParaRPr lang="en-US" sz="2000" i="1" dirty="0">
              <a:solidFill>
                <a:srgbClr val="FF0000"/>
              </a:solidFill>
            </a:endParaRPr>
          </a:p>
        </p:txBody>
      </p:sp>
    </p:spTree>
    <p:extLst>
      <p:ext uri="{BB962C8B-B14F-4D97-AF65-F5344CB8AC3E}">
        <p14:creationId xmlns:p14="http://schemas.microsoft.com/office/powerpoint/2010/main" val="232031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FC28-BA11-4AA1-86FC-8E093DF87059}"/>
              </a:ext>
            </a:extLst>
          </p:cNvPr>
          <p:cNvSpPr>
            <a:spLocks noGrp="1"/>
          </p:cNvSpPr>
          <p:nvPr>
            <p:ph type="title"/>
          </p:nvPr>
        </p:nvSpPr>
        <p:spPr/>
        <p:txBody>
          <a:bodyPr/>
          <a:lstStyle/>
          <a:p>
            <a:pPr algn="ctr"/>
            <a:r>
              <a:rPr lang="en-GB" b="1" dirty="0">
                <a:solidFill>
                  <a:srgbClr val="FF0000"/>
                </a:solidFill>
              </a:rPr>
              <a:t>Social: ‘Unconditional positive regard’</a:t>
            </a:r>
            <a:endParaRPr lang="en-GB" dirty="0">
              <a:solidFill>
                <a:srgbClr val="FF0000"/>
              </a:solidFill>
            </a:endParaRPr>
          </a:p>
        </p:txBody>
      </p:sp>
      <p:sp>
        <p:nvSpPr>
          <p:cNvPr id="3" name="Content Placeholder 2">
            <a:extLst>
              <a:ext uri="{FF2B5EF4-FFF2-40B4-BE49-F238E27FC236}">
                <a16:creationId xmlns:a16="http://schemas.microsoft.com/office/drawing/2014/main" id="{DC1E92D3-9470-4928-B493-4983C2EB845B}"/>
              </a:ext>
            </a:extLst>
          </p:cNvPr>
          <p:cNvSpPr>
            <a:spLocks noGrp="1"/>
          </p:cNvSpPr>
          <p:nvPr>
            <p:ph sz="half" idx="1"/>
          </p:nvPr>
        </p:nvSpPr>
        <p:spPr/>
        <p:txBody>
          <a:bodyPr/>
          <a:lstStyle/>
          <a:p>
            <a:pPr algn="ctr">
              <a:buFontTx/>
              <a:buChar char="-"/>
            </a:pPr>
            <a:endParaRPr lang="en-GB" dirty="0">
              <a:solidFill>
                <a:srgbClr val="00B050"/>
              </a:solidFill>
            </a:endParaRPr>
          </a:p>
          <a:p>
            <a:pPr algn="ctr">
              <a:buFontTx/>
              <a:buChar char="-"/>
            </a:pPr>
            <a:endParaRPr lang="en-GB" dirty="0">
              <a:solidFill>
                <a:srgbClr val="00B050"/>
              </a:solidFill>
            </a:endParaRPr>
          </a:p>
          <a:p>
            <a:pPr marL="0" indent="0" algn="ctr">
              <a:buNone/>
            </a:pPr>
            <a:r>
              <a:rPr lang="en-GB" sz="5400" dirty="0">
                <a:solidFill>
                  <a:srgbClr val="FF0000"/>
                </a:solidFill>
              </a:rPr>
              <a:t>Relationships</a:t>
            </a:r>
            <a:r>
              <a:rPr lang="en-GB" sz="5400" b="1" dirty="0">
                <a:solidFill>
                  <a:srgbClr val="FF0000"/>
                </a:solidFill>
              </a:rPr>
              <a:t> </a:t>
            </a:r>
          </a:p>
          <a:p>
            <a:pPr algn="ctr">
              <a:buFontTx/>
              <a:buChar char="-"/>
            </a:pPr>
            <a:r>
              <a:rPr lang="en-GB" sz="3600" dirty="0">
                <a:solidFill>
                  <a:srgbClr val="FF0000"/>
                </a:solidFill>
              </a:rPr>
              <a:t>With the self</a:t>
            </a:r>
          </a:p>
          <a:p>
            <a:pPr algn="ctr">
              <a:buFontTx/>
              <a:buChar char="-"/>
            </a:pPr>
            <a:r>
              <a:rPr lang="en-GB" sz="3600" dirty="0">
                <a:solidFill>
                  <a:srgbClr val="FF0000"/>
                </a:solidFill>
              </a:rPr>
              <a:t>With others</a:t>
            </a:r>
          </a:p>
          <a:p>
            <a:pPr algn="ctr">
              <a:buFontTx/>
              <a:buChar char="-"/>
            </a:pPr>
            <a:r>
              <a:rPr lang="en-GB" sz="3600" dirty="0">
                <a:solidFill>
                  <a:srgbClr val="FF0000"/>
                </a:solidFill>
              </a:rPr>
              <a:t>With the world</a:t>
            </a:r>
          </a:p>
        </p:txBody>
      </p:sp>
      <p:sp>
        <p:nvSpPr>
          <p:cNvPr id="4" name="Content Placeholder 3">
            <a:extLst>
              <a:ext uri="{FF2B5EF4-FFF2-40B4-BE49-F238E27FC236}">
                <a16:creationId xmlns:a16="http://schemas.microsoft.com/office/drawing/2014/main" id="{B541A93E-AAB9-426B-8F8F-2B45A263144E}"/>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3C1F76F6-4795-4E3E-8160-434E4744B6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8720" y="1600200"/>
            <a:ext cx="5313680" cy="4525963"/>
          </a:xfrm>
          <a:prstGeom prst="rect">
            <a:avLst/>
          </a:prstGeom>
          <a:noFill/>
          <a:ln>
            <a:noFill/>
          </a:ln>
        </p:spPr>
      </p:pic>
    </p:spTree>
    <p:extLst>
      <p:ext uri="{BB962C8B-B14F-4D97-AF65-F5344CB8AC3E}">
        <p14:creationId xmlns:p14="http://schemas.microsoft.com/office/powerpoint/2010/main" val="255873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15A1-0D0C-45A9-ACD9-355F7F2454C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dirty="0">
                <a:solidFill>
                  <a:srgbClr val="FF0000"/>
                </a:solidFill>
              </a:rPr>
              <a:t>Moral: Ethical Vocabulary and Critical Thinking</a:t>
            </a:r>
          </a:p>
        </p:txBody>
      </p:sp>
      <p:sp>
        <p:nvSpPr>
          <p:cNvPr id="3" name="Content Placeholder 2">
            <a:extLst>
              <a:ext uri="{FF2B5EF4-FFF2-40B4-BE49-F238E27FC236}">
                <a16:creationId xmlns:a16="http://schemas.microsoft.com/office/drawing/2014/main" id="{9315FDAA-5E1D-45DD-AAB4-236AF62B6E05}"/>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a:endParaRPr lang="en-US" sz="2200" i="1" dirty="0">
              <a:solidFill>
                <a:srgbClr val="FF0000"/>
              </a:solidFill>
            </a:endParaRPr>
          </a:p>
          <a:p>
            <a:pPr marL="0"/>
            <a:endParaRPr lang="en-US" sz="2200" i="1" dirty="0">
              <a:solidFill>
                <a:srgbClr val="FF0000"/>
              </a:solidFill>
            </a:endParaRPr>
          </a:p>
          <a:p>
            <a:pPr marL="0" indent="0">
              <a:buNone/>
            </a:pPr>
            <a:r>
              <a:rPr lang="en-US" sz="2200" i="1" dirty="0">
                <a:solidFill>
                  <a:srgbClr val="FF0000"/>
                </a:solidFill>
              </a:rPr>
              <a:t>Values helps us power through our work! (Ellie, 10 yrs.)</a:t>
            </a:r>
          </a:p>
          <a:p>
            <a:pPr marL="0"/>
            <a:endParaRPr lang="en-US" sz="2200" i="1" dirty="0"/>
          </a:p>
          <a:p>
            <a:pPr marL="0"/>
            <a:endParaRPr lang="en-US" sz="2200" i="1" dirty="0"/>
          </a:p>
        </p:txBody>
      </p:sp>
      <p:pic>
        <p:nvPicPr>
          <p:cNvPr id="5" name="Content Placeholder 4">
            <a:extLst>
              <a:ext uri="{FF2B5EF4-FFF2-40B4-BE49-F238E27FC236}">
                <a16:creationId xmlns:a16="http://schemas.microsoft.com/office/drawing/2014/main" id="{ADBDC5B9-1996-42D0-9B20-490B8690AFA0}"/>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l="14296" r="1047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63348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2465</Words>
  <Application>Microsoft Office PowerPoint</Application>
  <PresentationFormat>Widescreen</PresentationFormat>
  <Paragraphs>156</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Calibri Light</vt:lpstr>
      <vt:lpstr>GDS Transport</vt:lpstr>
      <vt:lpstr>Helvetica</vt:lpstr>
      <vt:lpstr>Times New Roman</vt:lpstr>
      <vt:lpstr>Wingdings</vt:lpstr>
      <vt:lpstr>Office Theme</vt:lpstr>
      <vt:lpstr>In all that we do, our values shine through</vt:lpstr>
      <vt:lpstr>What kind of learners do we want to grow…? </vt:lpstr>
      <vt:lpstr>Our Eardisley Vision</vt:lpstr>
      <vt:lpstr> . </vt:lpstr>
      <vt:lpstr>PowerPoint Presentation</vt:lpstr>
      <vt:lpstr>Values and Value of the Month</vt:lpstr>
      <vt:lpstr>Cultural: Modelling and Leadership</vt:lpstr>
      <vt:lpstr>Social: ‘Unconditional positive regard’</vt:lpstr>
      <vt:lpstr>Moral: Ethical Vocabulary and Critical Thinking</vt:lpstr>
      <vt:lpstr>Spiritual: The Inner Curriculum</vt:lpstr>
      <vt:lpstr> Values through the curriculum</vt:lpstr>
      <vt:lpstr>What difference does our values make to us?</vt:lpstr>
      <vt:lpstr>In all that we do, living out the Christian vision to love one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all that we do, our values shine through</dc:title>
  <dc:creator>Bridget Foster</dc:creator>
  <cp:lastModifiedBy>Bridget Foster</cp:lastModifiedBy>
  <cp:revision>12</cp:revision>
  <dcterms:created xsi:type="dcterms:W3CDTF">2021-05-08T16:48:58Z</dcterms:created>
  <dcterms:modified xsi:type="dcterms:W3CDTF">2024-08-26T13:35:43Z</dcterms:modified>
</cp:coreProperties>
</file>