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sldIdLst>
    <p:sldId id="256" r:id="rId7"/>
    <p:sldId id="257" r:id="rId8"/>
    <p:sldId id="258" r:id="rId9"/>
    <p:sldId id="259" r:id="rId10"/>
    <p:sldId id="260" r:id="rId11"/>
    <p:sldId id="292" r:id="rId12"/>
    <p:sldId id="266" r:id="rId13"/>
    <p:sldId id="261" r:id="rId14"/>
    <p:sldId id="262" r:id="rId15"/>
    <p:sldId id="267" r:id="rId16"/>
    <p:sldId id="265" r:id="rId17"/>
    <p:sldId id="293" r:id="rId18"/>
    <p:sldId id="294" r:id="rId19"/>
    <p:sldId id="271" r:id="rId20"/>
    <p:sldId id="272" r:id="rId21"/>
    <p:sldId id="268" r:id="rId22"/>
    <p:sldId id="284" r:id="rId23"/>
    <p:sldId id="285" r:id="rId24"/>
    <p:sldId id="286" r:id="rId25"/>
    <p:sldId id="288" r:id="rId26"/>
    <p:sldId id="287" r:id="rId27"/>
    <p:sldId id="291" r:id="rId28"/>
    <p:sldId id="269" r:id="rId29"/>
    <p:sldId id="270" r:id="rId30"/>
    <p:sldId id="29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152460-3DF3-4899-823A-FC4BC7AB83DE}">
          <p14:sldIdLst>
            <p14:sldId id="256"/>
            <p14:sldId id="257"/>
            <p14:sldId id="258"/>
            <p14:sldId id="259"/>
            <p14:sldId id="260"/>
            <p14:sldId id="292"/>
            <p14:sldId id="266"/>
            <p14:sldId id="261"/>
            <p14:sldId id="262"/>
            <p14:sldId id="267"/>
            <p14:sldId id="265"/>
            <p14:sldId id="293"/>
            <p14:sldId id="294"/>
            <p14:sldId id="271"/>
            <p14:sldId id="272"/>
            <p14:sldId id="268"/>
            <p14:sldId id="284"/>
            <p14:sldId id="285"/>
            <p14:sldId id="286"/>
            <p14:sldId id="288"/>
            <p14:sldId id="287"/>
            <p14:sldId id="291"/>
            <p14:sldId id="269"/>
            <p14:sldId id="270"/>
            <p14:sldId id="295"/>
          </p14:sldIdLst>
        </p14:section>
        <p14:section name="Untitled Section" id="{C54349E4-CB7F-4243-B519-CCE2807AC00A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33229-12F6-4DD2-9856-426B6971CC29}" v="7" dt="2026-02-02T07:52:31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Williams" userId="52672d3c-2bd5-4e01-ba6b-a56ab7c4547b" providerId="ADAL" clId="{A219EC58-2BDA-4329-B867-5877F7D17ACB}"/>
    <pc:docChg chg="undo custSel addSld modSld sldOrd modSection">
      <pc:chgData name="Laura Williams" userId="52672d3c-2bd5-4e01-ba6b-a56ab7c4547b" providerId="ADAL" clId="{A219EC58-2BDA-4329-B867-5877F7D17ACB}" dt="2026-02-02T07:52:37.195" v="457" actId="1076"/>
      <pc:docMkLst>
        <pc:docMk/>
      </pc:docMkLst>
      <pc:sldChg chg="modSp mod">
        <pc:chgData name="Laura Williams" userId="52672d3c-2bd5-4e01-ba6b-a56ab7c4547b" providerId="ADAL" clId="{A219EC58-2BDA-4329-B867-5877F7D17ACB}" dt="2026-02-02T07:50:04.728" v="344" actId="113"/>
        <pc:sldMkLst>
          <pc:docMk/>
          <pc:sldMk cId="1978018461" sldId="270"/>
        </pc:sldMkLst>
        <pc:spChg chg="mod">
          <ac:chgData name="Laura Williams" userId="52672d3c-2bd5-4e01-ba6b-a56ab7c4547b" providerId="ADAL" clId="{A219EC58-2BDA-4329-B867-5877F7D17ACB}" dt="2026-02-02T07:50:04.728" v="344" actId="113"/>
          <ac:spMkLst>
            <pc:docMk/>
            <pc:sldMk cId="1978018461" sldId="270"/>
            <ac:spMk id="4" creationId="{005C140B-270C-4716-A511-514D007EC0FC}"/>
          </ac:spMkLst>
        </pc:spChg>
      </pc:sldChg>
      <pc:sldChg chg="modSp mod">
        <pc:chgData name="Laura Williams" userId="52672d3c-2bd5-4e01-ba6b-a56ab7c4547b" providerId="ADAL" clId="{A219EC58-2BDA-4329-B867-5877F7D17ACB}" dt="2026-02-02T07:52:37.195" v="457" actId="1076"/>
        <pc:sldMkLst>
          <pc:docMk/>
          <pc:sldMk cId="1329194185" sldId="271"/>
        </pc:sldMkLst>
        <pc:spChg chg="mod">
          <ac:chgData name="Laura Williams" userId="52672d3c-2bd5-4e01-ba6b-a56ab7c4547b" providerId="ADAL" clId="{A219EC58-2BDA-4329-B867-5877F7D17ACB}" dt="2026-02-02T07:52:37.195" v="457" actId="1076"/>
          <ac:spMkLst>
            <pc:docMk/>
            <pc:sldMk cId="1329194185" sldId="271"/>
            <ac:spMk id="2" creationId="{56E6E76C-C73B-426A-857A-DCB126F1AD07}"/>
          </ac:spMkLst>
        </pc:spChg>
        <pc:spChg chg="mod">
          <ac:chgData name="Laura Williams" userId="52672d3c-2bd5-4e01-ba6b-a56ab7c4547b" providerId="ADAL" clId="{A219EC58-2BDA-4329-B867-5877F7D17ACB}" dt="2026-02-02T07:52:23.838" v="454" actId="20577"/>
          <ac:spMkLst>
            <pc:docMk/>
            <pc:sldMk cId="1329194185" sldId="271"/>
            <ac:spMk id="4" creationId="{005C140B-270C-4716-A511-514D007EC0FC}"/>
          </ac:spMkLst>
        </pc:spChg>
        <pc:picChg chg="mod">
          <ac:chgData name="Laura Williams" userId="52672d3c-2bd5-4e01-ba6b-a56ab7c4547b" providerId="ADAL" clId="{A219EC58-2BDA-4329-B867-5877F7D17ACB}" dt="2026-02-02T07:52:31.642" v="456" actId="1076"/>
          <ac:picMkLst>
            <pc:docMk/>
            <pc:sldMk cId="1329194185" sldId="271"/>
            <ac:picMk id="3" creationId="{248D963C-3C31-2B9D-656F-E91A1F1D4734}"/>
          </ac:picMkLst>
        </pc:picChg>
      </pc:sldChg>
      <pc:sldChg chg="addSp modSp new mod ord">
        <pc:chgData name="Laura Williams" userId="52672d3c-2bd5-4e01-ba6b-a56ab7c4547b" providerId="ADAL" clId="{A219EC58-2BDA-4329-B867-5877F7D17ACB}" dt="2026-02-02T07:51:17.240" v="356"/>
        <pc:sldMkLst>
          <pc:docMk/>
          <pc:sldMk cId="4022681275" sldId="295"/>
        </pc:sldMkLst>
        <pc:spChg chg="mod">
          <ac:chgData name="Laura Williams" userId="52672d3c-2bd5-4e01-ba6b-a56ab7c4547b" providerId="ADAL" clId="{A219EC58-2BDA-4329-B867-5877F7D17ACB}" dt="2026-02-02T07:42:07.736" v="27" actId="2711"/>
          <ac:spMkLst>
            <pc:docMk/>
            <pc:sldMk cId="4022681275" sldId="295"/>
            <ac:spMk id="2" creationId="{A0280DA1-0925-8B25-BEDA-50DB15E4203E}"/>
          </ac:spMkLst>
        </pc:spChg>
        <pc:spChg chg="mod">
          <ac:chgData name="Laura Williams" userId="52672d3c-2bd5-4e01-ba6b-a56ab7c4547b" providerId="ADAL" clId="{A219EC58-2BDA-4329-B867-5877F7D17ACB}" dt="2026-02-02T07:46:14.913" v="296" actId="20577"/>
          <ac:spMkLst>
            <pc:docMk/>
            <pc:sldMk cId="4022681275" sldId="295"/>
            <ac:spMk id="3" creationId="{3A2362E5-4466-13E3-7B44-1A1AAEE47914}"/>
          </ac:spMkLst>
        </pc:spChg>
        <pc:picChg chg="add mod">
          <ac:chgData name="Laura Williams" userId="52672d3c-2bd5-4e01-ba6b-a56ab7c4547b" providerId="ADAL" clId="{A219EC58-2BDA-4329-B867-5877F7D17ACB}" dt="2026-02-02T07:48:06.192" v="310" actId="14100"/>
          <ac:picMkLst>
            <pc:docMk/>
            <pc:sldMk cId="4022681275" sldId="295"/>
            <ac:picMk id="4" creationId="{A539833F-FAED-A0D9-17C9-FFCA882A4F0E}"/>
          </ac:picMkLst>
        </pc:picChg>
        <pc:picChg chg="add mod">
          <ac:chgData name="Laura Williams" userId="52672d3c-2bd5-4e01-ba6b-a56ab7c4547b" providerId="ADAL" clId="{A219EC58-2BDA-4329-B867-5877F7D17ACB}" dt="2026-02-02T07:47:46.673" v="305" actId="1076"/>
          <ac:picMkLst>
            <pc:docMk/>
            <pc:sldMk cId="4022681275" sldId="295"/>
            <ac:picMk id="5" creationId="{6D6B0269-A334-43C7-8B29-1B2CE4892F8E}"/>
          </ac:picMkLst>
        </pc:picChg>
        <pc:picChg chg="add mod">
          <ac:chgData name="Laura Williams" userId="52672d3c-2bd5-4e01-ba6b-a56ab7c4547b" providerId="ADAL" clId="{A219EC58-2BDA-4329-B867-5877F7D17ACB}" dt="2026-02-02T07:47:44.521" v="304" actId="1076"/>
          <ac:picMkLst>
            <pc:docMk/>
            <pc:sldMk cId="4022681275" sldId="295"/>
            <ac:picMk id="6" creationId="{ED2E9C73-EC9C-04AE-07AB-F8055FEFC6F9}"/>
          </ac:picMkLst>
        </pc:picChg>
      </pc:sldChg>
      <pc:sldChg chg="addSp delSp modSp new mod ord setBg">
        <pc:chgData name="Laura Williams" userId="52672d3c-2bd5-4e01-ba6b-a56ab7c4547b" providerId="ADAL" clId="{A219EC58-2BDA-4329-B867-5877F7D17ACB}" dt="2026-02-02T07:51:09.725" v="354" actId="26606"/>
        <pc:sldMkLst>
          <pc:docMk/>
          <pc:sldMk cId="2867088622" sldId="296"/>
        </pc:sldMkLst>
        <pc:spChg chg="del">
          <ac:chgData name="Laura Williams" userId="52672d3c-2bd5-4e01-ba6b-a56ab7c4547b" providerId="ADAL" clId="{A219EC58-2BDA-4329-B867-5877F7D17ACB}" dt="2026-02-02T07:50:54.584" v="348" actId="478"/>
          <ac:spMkLst>
            <pc:docMk/>
            <pc:sldMk cId="2867088622" sldId="296"/>
            <ac:spMk id="2" creationId="{694A7349-1C81-7B36-683A-9E82B2591191}"/>
          </ac:spMkLst>
        </pc:spChg>
        <pc:spChg chg="del">
          <ac:chgData name="Laura Williams" userId="52672d3c-2bd5-4e01-ba6b-a56ab7c4547b" providerId="ADAL" clId="{A219EC58-2BDA-4329-B867-5877F7D17ACB}" dt="2026-02-02T07:50:51.764" v="347"/>
          <ac:spMkLst>
            <pc:docMk/>
            <pc:sldMk cId="2867088622" sldId="296"/>
            <ac:spMk id="3" creationId="{A0C1B985-1E74-257D-A153-9ACB0FC26119}"/>
          </ac:spMkLst>
        </pc:spChg>
        <pc:spChg chg="add del">
          <ac:chgData name="Laura Williams" userId="52672d3c-2bd5-4e01-ba6b-a56ab7c4547b" providerId="ADAL" clId="{A219EC58-2BDA-4329-B867-5877F7D17ACB}" dt="2026-02-02T07:51:02.932" v="351" actId="26606"/>
          <ac:spMkLst>
            <pc:docMk/>
            <pc:sldMk cId="2867088622" sldId="296"/>
            <ac:spMk id="9" creationId="{8950AD4C-6AF3-49F8-94E1-DBCAFB39478B}"/>
          </ac:spMkLst>
        </pc:spChg>
        <pc:spChg chg="add del">
          <ac:chgData name="Laura Williams" userId="52672d3c-2bd5-4e01-ba6b-a56ab7c4547b" providerId="ADAL" clId="{A219EC58-2BDA-4329-B867-5877F7D17ACB}" dt="2026-02-02T07:51:02.932" v="351" actId="26606"/>
          <ac:spMkLst>
            <pc:docMk/>
            <pc:sldMk cId="2867088622" sldId="296"/>
            <ac:spMk id="11" creationId="{2F0E00C3-4613-415F-BE3A-78FBAD9061C0}"/>
          </ac:spMkLst>
        </pc:spChg>
        <pc:spChg chg="add del">
          <ac:chgData name="Laura Williams" userId="52672d3c-2bd5-4e01-ba6b-a56ab7c4547b" providerId="ADAL" clId="{A219EC58-2BDA-4329-B867-5877F7D17ACB}" dt="2026-02-02T07:51:02.932" v="351" actId="26606"/>
          <ac:spMkLst>
            <pc:docMk/>
            <pc:sldMk cId="2867088622" sldId="296"/>
            <ac:spMk id="13" creationId="{8DBEAE55-3EA1-41D7-A212-5F7D8986C1F2}"/>
          </ac:spMkLst>
        </pc:spChg>
        <pc:spChg chg="add del">
          <ac:chgData name="Laura Williams" userId="52672d3c-2bd5-4e01-ba6b-a56ab7c4547b" providerId="ADAL" clId="{A219EC58-2BDA-4329-B867-5877F7D17ACB}" dt="2026-02-02T07:51:02.932" v="351" actId="26606"/>
          <ac:spMkLst>
            <pc:docMk/>
            <pc:sldMk cId="2867088622" sldId="296"/>
            <ac:spMk id="15" creationId="{CFC5F0E7-644F-4101-BE72-12825CF537E7}"/>
          </ac:spMkLst>
        </pc:spChg>
        <pc:spChg chg="add del">
          <ac:chgData name="Laura Williams" userId="52672d3c-2bd5-4e01-ba6b-a56ab7c4547b" providerId="ADAL" clId="{A219EC58-2BDA-4329-B867-5877F7D17ACB}" dt="2026-02-02T07:51:09.718" v="353" actId="26606"/>
          <ac:spMkLst>
            <pc:docMk/>
            <pc:sldMk cId="2867088622" sldId="296"/>
            <ac:spMk id="17" creationId="{16C5FA50-8D52-4617-AF91-5C7B1C8352F1}"/>
          </ac:spMkLst>
        </pc:spChg>
        <pc:spChg chg="add del">
          <ac:chgData name="Laura Williams" userId="52672d3c-2bd5-4e01-ba6b-a56ab7c4547b" providerId="ADAL" clId="{A219EC58-2BDA-4329-B867-5877F7D17ACB}" dt="2026-02-02T07:51:09.718" v="353" actId="26606"/>
          <ac:spMkLst>
            <pc:docMk/>
            <pc:sldMk cId="2867088622" sldId="296"/>
            <ac:spMk id="18" creationId="{E223798C-12AD-4B0C-A50C-D676347D67CF}"/>
          </ac:spMkLst>
        </pc:spChg>
        <pc:spChg chg="add">
          <ac:chgData name="Laura Williams" userId="52672d3c-2bd5-4e01-ba6b-a56ab7c4547b" providerId="ADAL" clId="{A219EC58-2BDA-4329-B867-5877F7D17ACB}" dt="2026-02-02T07:51:09.725" v="354" actId="26606"/>
          <ac:spMkLst>
            <pc:docMk/>
            <pc:sldMk cId="2867088622" sldId="296"/>
            <ac:spMk id="20" creationId="{8950AD4C-6AF3-49F8-94E1-DBCAFB39478B}"/>
          </ac:spMkLst>
        </pc:spChg>
        <pc:spChg chg="add">
          <ac:chgData name="Laura Williams" userId="52672d3c-2bd5-4e01-ba6b-a56ab7c4547b" providerId="ADAL" clId="{A219EC58-2BDA-4329-B867-5877F7D17ACB}" dt="2026-02-02T07:51:09.725" v="354" actId="26606"/>
          <ac:spMkLst>
            <pc:docMk/>
            <pc:sldMk cId="2867088622" sldId="296"/>
            <ac:spMk id="21" creationId="{2F0E00C3-4613-415F-BE3A-78FBAD9061C0}"/>
          </ac:spMkLst>
        </pc:spChg>
        <pc:spChg chg="add">
          <ac:chgData name="Laura Williams" userId="52672d3c-2bd5-4e01-ba6b-a56ab7c4547b" providerId="ADAL" clId="{A219EC58-2BDA-4329-B867-5877F7D17ACB}" dt="2026-02-02T07:51:09.725" v="354" actId="26606"/>
          <ac:spMkLst>
            <pc:docMk/>
            <pc:sldMk cId="2867088622" sldId="296"/>
            <ac:spMk id="22" creationId="{8DBEAE55-3EA1-41D7-A212-5F7D8986C1F2}"/>
          </ac:spMkLst>
        </pc:spChg>
        <pc:spChg chg="add">
          <ac:chgData name="Laura Williams" userId="52672d3c-2bd5-4e01-ba6b-a56ab7c4547b" providerId="ADAL" clId="{A219EC58-2BDA-4329-B867-5877F7D17ACB}" dt="2026-02-02T07:51:09.725" v="354" actId="26606"/>
          <ac:spMkLst>
            <pc:docMk/>
            <pc:sldMk cId="2867088622" sldId="296"/>
            <ac:spMk id="23" creationId="{CFC5F0E7-644F-4101-BE72-12825CF537E7}"/>
          </ac:spMkLst>
        </pc:spChg>
        <pc:picChg chg="add mod">
          <ac:chgData name="Laura Williams" userId="52672d3c-2bd5-4e01-ba6b-a56ab7c4547b" providerId="ADAL" clId="{A219EC58-2BDA-4329-B867-5877F7D17ACB}" dt="2026-02-02T07:51:09.725" v="354" actId="26606"/>
          <ac:picMkLst>
            <pc:docMk/>
            <pc:sldMk cId="2867088622" sldId="296"/>
            <ac:picMk id="4" creationId="{5F2398CD-6BD4-406E-9FB7-0279E00A97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DADF-B40D-4BAD-9F44-0FCEEA4D9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F60C0-E400-4462-9CB7-7725F3C08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9B8D5-4965-488D-BAA6-62C34B8F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2B1CB-3DBD-4BAE-AEA1-29257235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A97E2-8DE0-4963-BD17-29365A9E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94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43C1-263F-4D36-BA15-E4FAB5FA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8505E-ECE2-47A0-AFDB-FE0703456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93FA1-C5F4-46B6-95CA-CDF3B4BC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0F50-2674-4602-BCC7-03790FD7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2D5E5-DC0B-44F3-BAAD-ACADBA71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69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CD08F-5F1A-461F-847F-58FECEB50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842A9-ADE7-40E2-B2C8-CBA7ACC0E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156C-45B4-4CC4-BA1F-6126D670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1164-4FE9-4E2A-B142-21C30F15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17B7-9BB5-4B60-B581-CC93C9C9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0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E03A0BF-0C4E-4479-A77E-DC99865203A7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EA908B8-1CAC-4A38-B188-6359E6137768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FA6DC7E-BFF4-4CF8-B088-B3A169A028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282677479 h 414"/>
                <a:gd name="T2" fmla="*/ 2147483646 w 794"/>
                <a:gd name="T3" fmla="*/ 227637368 h 414"/>
                <a:gd name="T4" fmla="*/ 2147483646 w 794"/>
                <a:gd name="T5" fmla="*/ 150415550 h 414"/>
                <a:gd name="T6" fmla="*/ 433075605 w 794"/>
                <a:gd name="T7" fmla="*/ 0 h 414"/>
                <a:gd name="T8" fmla="*/ 139675611 w 794"/>
                <a:gd name="T9" fmla="*/ 14251007 h 414"/>
                <a:gd name="T10" fmla="*/ 0 w 794"/>
                <a:gd name="T11" fmla="*/ 59450214 h 414"/>
                <a:gd name="T12" fmla="*/ 170217266 w 794"/>
                <a:gd name="T13" fmla="*/ 111021832 h 414"/>
                <a:gd name="T14" fmla="*/ 2147483646 w 794"/>
                <a:gd name="T15" fmla="*/ 292878829 h 414"/>
                <a:gd name="T16" fmla="*/ 2147483646 w 794"/>
                <a:gd name="T17" fmla="*/ 281233513 h 414"/>
                <a:gd name="T18" fmla="*/ 2147483646 w 794"/>
                <a:gd name="T19" fmla="*/ 296295895 h 414"/>
                <a:gd name="T20" fmla="*/ 2147483646 w 794"/>
                <a:gd name="T21" fmla="*/ 282677479 h 414"/>
                <a:gd name="T22" fmla="*/ 2147483646 w 794"/>
                <a:gd name="T23" fmla="*/ 2826774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6DA0AB4-EEFD-4B35-AE46-B93D59AC7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4980 w 1586"/>
                <a:gd name="T1" fmla="*/ 0 h 821"/>
                <a:gd name="T2" fmla="*/ 242628 w 1586"/>
                <a:gd name="T3" fmla="*/ 11102 h 821"/>
                <a:gd name="T4" fmla="*/ 260296 w 1586"/>
                <a:gd name="T5" fmla="*/ 13648 h 821"/>
                <a:gd name="T6" fmla="*/ 289136 w 1586"/>
                <a:gd name="T7" fmla="*/ 16940 h 821"/>
                <a:gd name="T8" fmla="*/ 285311 w 1586"/>
                <a:gd name="T9" fmla="*/ 17563 h 821"/>
                <a:gd name="T10" fmla="*/ 246048 w 1586"/>
                <a:gd name="T11" fmla="*/ 16833 h 821"/>
                <a:gd name="T12" fmla="*/ 208692 w 1586"/>
                <a:gd name="T13" fmla="*/ 17350 h 821"/>
                <a:gd name="T14" fmla="*/ 7546 w 1586"/>
                <a:gd name="T15" fmla="*/ 6393 h 821"/>
                <a:gd name="T16" fmla="*/ 0 w 1586"/>
                <a:gd name="T17" fmla="*/ 3210 h 821"/>
                <a:gd name="T18" fmla="*/ 8368 w 1586"/>
                <a:gd name="T19" fmla="*/ 677 h 821"/>
                <a:gd name="T20" fmla="*/ 24980 w 1586"/>
                <a:gd name="T21" fmla="*/ 0 h 821"/>
                <a:gd name="T22" fmla="*/ 2498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74C71BE-75B1-40F2-AAE5-02AB23FF8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270 h 747"/>
                <a:gd name="T2" fmla="*/ 174614 w 1049"/>
                <a:gd name="T3" fmla="*/ 16723 h 747"/>
                <a:gd name="T4" fmla="*/ 177862 w 1049"/>
                <a:gd name="T5" fmla="*/ 11956 h 747"/>
                <a:gd name="T6" fmla="*/ 198691 w 1049"/>
                <a:gd name="T7" fmla="*/ 9452 h 747"/>
                <a:gd name="T8" fmla="*/ 14771 w 1049"/>
                <a:gd name="T9" fmla="*/ 0 h 747"/>
                <a:gd name="T10" fmla="*/ 0 w 1049"/>
                <a:gd name="T11" fmla="*/ 2832 h 747"/>
                <a:gd name="T12" fmla="*/ 0 w 1049"/>
                <a:gd name="T13" fmla="*/ 7270 h 747"/>
                <a:gd name="T14" fmla="*/ 0 w 1049"/>
                <a:gd name="T15" fmla="*/ 727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0F372086-000C-483A-944D-CCD2E56FD29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1875972A-B369-419F-9FFD-980F1ECFDD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9692 w 150"/>
                  <a:gd name="T1" fmla="*/ 0 h 173"/>
                  <a:gd name="T2" fmla="*/ 7248 w 150"/>
                  <a:gd name="T3" fmla="*/ 1613 h 173"/>
                  <a:gd name="T4" fmla="*/ 0 w 150"/>
                  <a:gd name="T5" fmla="*/ 4208 h 173"/>
                  <a:gd name="T6" fmla="*/ 14328 w 150"/>
                  <a:gd name="T7" fmla="*/ 3889 h 173"/>
                  <a:gd name="T8" fmla="*/ 18457 w 150"/>
                  <a:gd name="T9" fmla="*/ 2055 h 173"/>
                  <a:gd name="T10" fmla="*/ 26932 w 150"/>
                  <a:gd name="T11" fmla="*/ 652 h 173"/>
                  <a:gd name="T12" fmla="*/ 19692 w 150"/>
                  <a:gd name="T13" fmla="*/ 0 h 173"/>
                  <a:gd name="T14" fmla="*/ 196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CC6E335D-4E41-48D6-B54B-81388BB8ED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9030 w 1684"/>
                  <a:gd name="T1" fmla="*/ 0 h 880"/>
                  <a:gd name="T2" fmla="*/ 11737 w 1684"/>
                  <a:gd name="T3" fmla="*/ 1139 h 880"/>
                  <a:gd name="T4" fmla="*/ 0 w 1684"/>
                  <a:gd name="T5" fmla="*/ 4554 h 880"/>
                  <a:gd name="T6" fmla="*/ 12519 w 1684"/>
                  <a:gd name="T7" fmla="*/ 7854 h 880"/>
                  <a:gd name="T8" fmla="*/ 220043 w 1684"/>
                  <a:gd name="T9" fmla="*/ 18973 h 880"/>
                  <a:gd name="T10" fmla="*/ 264748 w 1684"/>
                  <a:gd name="T11" fmla="*/ 18281 h 880"/>
                  <a:gd name="T12" fmla="*/ 300973 w 1684"/>
                  <a:gd name="T13" fmla="*/ 19260 h 880"/>
                  <a:gd name="T14" fmla="*/ 313542 w 1684"/>
                  <a:gd name="T15" fmla="*/ 17705 h 880"/>
                  <a:gd name="T16" fmla="*/ 279624 w 1684"/>
                  <a:gd name="T17" fmla="*/ 14527 h 880"/>
                  <a:gd name="T18" fmla="*/ 265842 w 1684"/>
                  <a:gd name="T19" fmla="*/ 11218 h 880"/>
                  <a:gd name="T20" fmla="*/ 254965 w 1684"/>
                  <a:gd name="T21" fmla="*/ 11535 h 880"/>
                  <a:gd name="T22" fmla="*/ 267888 w 1684"/>
                  <a:gd name="T23" fmla="*/ 14527 h 880"/>
                  <a:gd name="T24" fmla="*/ 293797 w 1684"/>
                  <a:gd name="T25" fmla="*/ 17717 h 880"/>
                  <a:gd name="T26" fmla="*/ 263106 w 1684"/>
                  <a:gd name="T27" fmla="*/ 17227 h 880"/>
                  <a:gd name="T28" fmla="*/ 226918 w 1684"/>
                  <a:gd name="T29" fmla="*/ 17797 h 880"/>
                  <a:gd name="T30" fmla="*/ 233615 w 1684"/>
                  <a:gd name="T31" fmla="*/ 14216 h 880"/>
                  <a:gd name="T32" fmla="*/ 249132 w 1684"/>
                  <a:gd name="T33" fmla="*/ 11777 h 880"/>
                  <a:gd name="T34" fmla="*/ 230967 w 1684"/>
                  <a:gd name="T35" fmla="*/ 12081 h 880"/>
                  <a:gd name="T36" fmla="*/ 216885 w 1684"/>
                  <a:gd name="T37" fmla="*/ 14413 h 880"/>
                  <a:gd name="T38" fmla="*/ 212099 w 1684"/>
                  <a:gd name="T39" fmla="*/ 17318 h 880"/>
                  <a:gd name="T40" fmla="*/ 19945 w 1684"/>
                  <a:gd name="T41" fmla="*/ 6783 h 880"/>
                  <a:gd name="T42" fmla="*/ 14850 w 1684"/>
                  <a:gd name="T43" fmla="*/ 4699 h 880"/>
                  <a:gd name="T44" fmla="*/ 19167 w 1684"/>
                  <a:gd name="T45" fmla="*/ 2092 h 880"/>
                  <a:gd name="T46" fmla="*/ 40337 w 1684"/>
                  <a:gd name="T47" fmla="*/ 0 h 880"/>
                  <a:gd name="T48" fmla="*/ 29030 w 1684"/>
                  <a:gd name="T49" fmla="*/ 0 h 880"/>
                  <a:gd name="T50" fmla="*/ 2903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9773124-C5EC-45E6-9A3E-06ECF3DBB5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8632 w 1190"/>
                  <a:gd name="T1" fmla="*/ 0 h 500"/>
                  <a:gd name="T2" fmla="*/ 221460 w 1190"/>
                  <a:gd name="T3" fmla="*/ 10669 h 500"/>
                  <a:gd name="T4" fmla="*/ 200108 w 1190"/>
                  <a:gd name="T5" fmla="*/ 10885 h 500"/>
                  <a:gd name="T6" fmla="*/ 0 w 1190"/>
                  <a:gd name="T7" fmla="*/ 587 h 500"/>
                  <a:gd name="T8" fmla="*/ 18632 w 1190"/>
                  <a:gd name="T9" fmla="*/ 0 h 500"/>
                  <a:gd name="T10" fmla="*/ 1863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1D0886E8-6594-46DE-ADCE-72214FBDE7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2077 w 160"/>
                  <a:gd name="T1" fmla="*/ 0 h 335"/>
                  <a:gd name="T2" fmla="*/ 3615 w 160"/>
                  <a:gd name="T3" fmla="*/ 2208 h 335"/>
                  <a:gd name="T4" fmla="*/ 0 w 160"/>
                  <a:gd name="T5" fmla="*/ 4755 h 335"/>
                  <a:gd name="T6" fmla="*/ 6335 w 160"/>
                  <a:gd name="T7" fmla="*/ 6501 h 335"/>
                  <a:gd name="T8" fmla="*/ 17801 w 160"/>
                  <a:gd name="T9" fmla="*/ 6931 h 335"/>
                  <a:gd name="T10" fmla="*/ 14453 w 160"/>
                  <a:gd name="T11" fmla="*/ 3174 h 335"/>
                  <a:gd name="T12" fmla="*/ 30368 w 160"/>
                  <a:gd name="T13" fmla="*/ 362 h 335"/>
                  <a:gd name="T14" fmla="*/ 22077 w 160"/>
                  <a:gd name="T15" fmla="*/ 0 h 335"/>
                  <a:gd name="T16" fmla="*/ 2207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551050D0-5F18-441D-952F-6F6143A5FC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563 w 489"/>
                  <a:gd name="T1" fmla="*/ 764 h 296"/>
                  <a:gd name="T2" fmla="*/ 28564 w 489"/>
                  <a:gd name="T3" fmla="*/ 1476 h 296"/>
                  <a:gd name="T4" fmla="*/ 57959 w 489"/>
                  <a:gd name="T5" fmla="*/ 3053 h 296"/>
                  <a:gd name="T6" fmla="*/ 78715 w 489"/>
                  <a:gd name="T7" fmla="*/ 5413 h 296"/>
                  <a:gd name="T8" fmla="*/ 58310 w 489"/>
                  <a:gd name="T9" fmla="*/ 5119 h 296"/>
                  <a:gd name="T10" fmla="*/ 24794 w 489"/>
                  <a:gd name="T11" fmla="*/ 3253 h 296"/>
                  <a:gd name="T12" fmla="*/ 8922 w 489"/>
                  <a:gd name="T13" fmla="*/ 1779 h 296"/>
                  <a:gd name="T14" fmla="*/ 19084 w 489"/>
                  <a:gd name="T15" fmla="*/ 3626 h 296"/>
                  <a:gd name="T16" fmla="*/ 48640 w 489"/>
                  <a:gd name="T17" fmla="*/ 6001 h 296"/>
                  <a:gd name="T18" fmla="*/ 83313 w 489"/>
                  <a:gd name="T19" fmla="*/ 6602 h 296"/>
                  <a:gd name="T20" fmla="*/ 87445 w 489"/>
                  <a:gd name="T21" fmla="*/ 4984 h 296"/>
                  <a:gd name="T22" fmla="*/ 70479 w 489"/>
                  <a:gd name="T23" fmla="*/ 2680 h 296"/>
                  <a:gd name="T24" fmla="*/ 30370 w 489"/>
                  <a:gd name="T25" fmla="*/ 386 h 296"/>
                  <a:gd name="T26" fmla="*/ 0 w 489"/>
                  <a:gd name="T27" fmla="*/ 0 h 296"/>
                  <a:gd name="T28" fmla="*/ 2563 w 489"/>
                  <a:gd name="T29" fmla="*/ 764 h 296"/>
                  <a:gd name="T30" fmla="*/ 2563 w 489"/>
                  <a:gd name="T31" fmla="*/ 7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C9769F48-E980-4A99-B25B-171FA0D16207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E8D62F7-8175-45BD-87D3-382325AFF03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 w 794"/>
                <a:gd name="T1" fmla="*/ 2 h 414"/>
                <a:gd name="T2" fmla="*/ 22 w 794"/>
                <a:gd name="T3" fmla="*/ 2 h 414"/>
                <a:gd name="T4" fmla="*/ 17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7 w 794"/>
                <a:gd name="T15" fmla="*/ 2 h 414"/>
                <a:gd name="T16" fmla="*/ 21 w 794"/>
                <a:gd name="T17" fmla="*/ 2 h 414"/>
                <a:gd name="T18" fmla="*/ 24 w 794"/>
                <a:gd name="T19" fmla="*/ 2 h 414"/>
                <a:gd name="T20" fmla="*/ 24 w 794"/>
                <a:gd name="T21" fmla="*/ 2 h 414"/>
                <a:gd name="T22" fmla="*/ 24 w 794"/>
                <a:gd name="T23" fmla="*/ 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6275DD1-DF87-4AB4-B54E-F750AF1DAF14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F87D63FF-D5A4-45CC-99D7-73509FBF30D7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D73F50A8-7E7A-41D9-88CA-97A63801FB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E6B9197F-8DAB-4204-A413-50410B763E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0D7D372-606B-41B2-B29F-7F1454453C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3586043A-83E6-451A-8F90-B272E2FB3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28B01F39-6242-4EC3-A3FF-9D99AE10D7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AF6D3E29-EF4A-4D4F-A846-72A839E770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8919EA9B-8F89-4875-96CB-7FA5673B8CF6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9C5C1FF-5396-4125-9FBD-277ECF7CE3DB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39FE71A-66CF-4420-829E-EB7FE9CC2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36D75983-8AB1-48E3-AD49-7A4306F3B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627E449-A23B-480C-BEA8-E3F3F536D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04DB-6733-405F-A7C6-2F3F261E8CD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854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6550C2-6D9C-4BF4-9E48-C682DE58C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56F5F-0D08-4690-8AAE-FB1565E86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3ACBD1-4E70-4F1F-AB2E-AF72114B2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CB24-2731-45C2-A1F0-B386E898F3C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917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D69163-1EFE-415E-ADC5-BE57F8DBB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F02E46-6C7B-4E2D-890D-B5F812CB7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8A35AE-6734-46E9-BC9C-C5FCA5A1E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98B7-6949-4859-9369-C19EAAF5FD0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190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FAC0C-54D1-48EB-B8D1-03A902732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FE30C-9F10-4FD9-BB25-72BDFDBB0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142C0CB-6E81-456C-BE05-9975D301F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D693-A809-429D-8078-790343B8611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284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DF4C7F-B380-47F4-A80F-154D2EE67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7029ED-BD2B-42C5-BB1B-EE4E1D859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918760-AAD6-4CF0-8290-F6496922B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61E4-3585-4FB0-A2AC-C79C2E78674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399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A98B0E-E71B-44C4-8B82-47ED44778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061A47-3FA1-4EA1-813A-BFEFD675B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F868B8-F34B-4ACE-9FE0-4937B7F25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DB1AA-99D0-4AA1-BE09-0D5C0D0CF7D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59090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BB447C7-F9E6-4FBB-9067-86633E2FF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08327F-6DB8-4DE4-81DA-C79D6E7DF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40D0636-FD09-4DF8-AACA-E71FD44A2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9E3A-6164-40F1-83ED-A9250E2D28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0351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F9B8A0-5AB6-4BA5-9918-11C4CE648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0EC32-0EF6-4E6C-BB6B-9BA2DDD0F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536BEA7-8F61-48C2-91CB-5D1BC2CBA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761E-D48C-4820-86A1-B9038EA039B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746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DF7A-0DD6-4159-8F40-3B9CD4CC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0D9A-58E9-4C65-85E6-4F5A07D4B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B9761-59F8-4C0E-A8F5-9FEAF375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CCAB2-E8C5-422B-B55C-650BF87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83A7-AC75-4206-BECB-D04883D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0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0A98C1-11E9-4BC4-8234-FC98B5159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2E602-1DFA-4002-BC5E-1D7474559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19964D-1BB4-4D06-B568-CD69B5000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C5D3-1375-47FE-A576-E17D5BEA170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822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C9E156-5D55-47B6-90ED-514BABE9D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D5FB8B-AF94-49E3-9F8D-D3BCEDFE9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E923155-DFB3-4F1A-8B6C-835E4F2E7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C72A-0DBA-4711-AFF9-ACAD7BDF01A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433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2EEB44-5ABD-4CE0-BE99-67477D3CA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2DB88B-4752-48C6-9226-1AD0EF126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0F2525C-BE09-44BD-993E-5B155988D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F7C18-D94C-48FA-B493-FF21148B1E0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39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8C7D-A848-46C4-B958-CD5B5386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009B4-7D31-4F71-BA30-098D9931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6698D-EFF2-45F2-8DCA-FF5263CA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2551-5F1F-402D-9CD6-B459068D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76EC0-31BC-4B1B-A4EA-A4836C1C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01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6063-8D4F-4E9B-80FE-FE68AE59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547B-98F5-41BE-98E8-4847C698F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3AEA6-0AF0-4D21-AE4D-9DE3DDB9F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D8092-35F7-455B-A5D2-E32E0C85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00DD-2AFC-4B28-B4B9-D5E940AC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1DFA-BA51-4B5B-803E-9C57F4D8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6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963D-157D-4390-BAEA-93C42700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E85D5-43C3-4611-AE5E-5B3AF6ED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09621-90A1-4C04-A0C9-778CAEEB2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BC34D-A02B-4009-9EBA-177B00AB0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EFCCC-D537-49F2-A52A-976875D9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AF08F-B0A2-4FE6-B2E5-D45EBA07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4C1D0-3C17-40F6-BB0E-BB176C05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E5DA9-8BB7-416D-8057-B382923B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1B64-A667-4131-9AA7-17154684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411EF-184C-49B3-987E-DDE617D6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4D642-6533-42F0-8433-6A74A73A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BAE17-CDBE-4280-9E87-047447C2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13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A37D2-A44F-4474-A59C-37C01BAD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E2120-A371-4039-B443-48448B8C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BB393-F38D-45B6-8877-973EC8C2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93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FDE9-90F3-45E5-90D8-F30FEB6C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705C9-D7E1-45C7-86EF-120239C0A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53A1C-2B34-4A65-9928-720C0E840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3593-88BD-4FD3-8B95-0E8E8F64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FD3FA-4E00-43CF-84CA-3EBC8533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3CED4-FCC2-4495-A1B6-680B4EE3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8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00FD-B152-44BF-A1D4-8EE5BEEB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F03C2-5687-4565-94C8-7EBED903B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AA578-F050-477F-9650-FDBE03084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CE57F-A16D-4A20-98BA-AC1819B8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4F103-48B8-4AD0-9B73-83E17622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A21C7-52AF-4600-88D1-80D2BD11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5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FF9D3-4169-4038-96D0-D208EE5E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A2362-1179-495D-8A57-391B58275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377C-5355-4351-895F-3685A89DD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255C-A051-468A-B617-3B4B93D735C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F28AA-63FD-4E5A-B9F4-656B0CCE5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ECDA-6D05-4419-8EAD-6EF5244F5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5854-74F0-4241-9004-39084AE0FC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E7FB5971-8C61-4E87-B2B7-4D57248387B2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6A8B50-638A-438C-B254-AC8224276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7103E2-0915-4E54-BA80-785392958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F0C262D-409C-4238-85AF-1409475A30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91E3E68-057E-4FCD-B13E-B3FDCE6D81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53475C5-E8C4-4E41-A615-FAC4E443B8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7795C14-7EA6-45EF-B281-D6BF0CA3C7A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F167B9E5-093A-4003-BC8B-913C38DFEB44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B82FCCBB-963A-481B-8295-B3367CA995CE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49FDC733-70AB-45D5-BCD7-901AB2734D11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38A6AA3E-F639-4512-82A6-86823B8D6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B56DA5DE-2FEA-467E-8A90-333D048C7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9AD3935F-4566-4A8B-A419-67EAF5B5C6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57B39C24-BB4B-4D08-B178-D4BD13F330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9A9F4520-86F5-4A19-8A0B-156E01E63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EF6F8C95-C153-4EA5-902E-001C0667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E9D8C187-D3EC-4444-BABF-728ABCB11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EA4E33B6-5647-49A9-AE61-62DB0AF61B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236AB90B-E646-4E6D-9A96-A675E79A5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AF27044F-D6B9-4729-AD92-66E57BAA09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1E2119F4-01E9-48BA-848A-4B0D5423727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21B557E0-9368-4559-BB95-A57DAC3ACF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CF344F2E-9070-46D2-9233-AC021101AD0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CC752E83-0270-495E-9FA9-5BD9DDFA0AD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2D4FB067-404C-4EA0-9F94-F08606E40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B3ED4F99-B486-4964-A784-A9B6AA182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B9F57353-AEE5-4B8C-9B44-8BE72F1A7A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951E3E02-EDCE-4C27-8338-876CFF5E742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49AFEF6F-D3C5-4D80-8A1A-46F6F2E70A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A11C4E40-0548-455A-BB88-F331B448AA8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1EF1D483-0DA5-4C8E-B6D8-1EF39C493D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E19F01CF-3E24-4DFA-9081-489292E9171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F4C9829C-1129-47F4-BE76-D3E0F6C5D3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8C4E9951-8CC1-45D6-B01B-6CB8BD28990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BB34A580-7670-4BE9-BB71-14613F4C7A8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E56AE8C7-D88B-4613-8DBA-D3E98E49AC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F5549173-AAFD-4A60-85CC-E9E7AB232D0E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528B268D-9737-4841-9D6F-591FB693199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680F2047-EAB5-4794-ABF2-FA85A283AC26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BD14EBA8-4506-4C23-8632-8F80097CF0AB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322EBC4E-1C98-4AD7-B912-BEB2BBD97A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DAB994E5-8BFB-4A9D-9A69-56C7355829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 dirty="0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4698F67D-054B-4646-A5BA-E8D96588C12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45EC4E72-5E1E-476E-B216-093AEC069F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CB77992F-4D5D-4FEC-8A27-6DFB12464DD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DC6FCD04-8C1D-4FAA-837E-A6E9CB7768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FF7288FA-648F-44A7-8AD2-648CEA3310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2863E3DA-56BB-4237-8666-8F72EB3C00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591CAF6E-D6E5-45BB-AE10-29838E6CC5D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AFFEAE86-A36D-46B3-A2C0-8C4CEC7F632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5582F1FF-3E97-4681-BD39-D2A14366DC4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 dirty="0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0E40A392-7139-4C11-A313-CAC960AEDA6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349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ogle.co.uk/imgres?q=ear+clipart&amp;um=1&amp;hl=en&amp;sa=X&amp;rlz=1T4SNYK_en-GBGB313GB313&amp;biw=1280&amp;bih=685&amp;tbm=isch&amp;tbnid=Mf_JrxWcaFaEmM:&amp;imgrefurl=http://www.clker.com/clipart-4337.html&amp;docid=Yk7JxEeN0tM_1M&amp;imgurl=http://www.clker.com/cliparts/3/0/3/8/1194986541442028018ear_-_body_part_nicu_buc_01.svg.hi.png&amp;w=360&amp;h=599&amp;ei=AOZ9T8nKA-Gj0QWwo_CrDg&amp;zoom=1&amp;iact=rc&amp;dur=8&amp;sig=117638893342511017181&amp;page=1&amp;tbnh=173&amp;tbnw=104&amp;start=0&amp;ndsp=18&amp;ved=1t:429,r:18,s:0,i:65&amp;tx=37&amp;ty=7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imgres?q=phonics+segmenting&amp;start=83&amp;hl=en&amp;qscrl=1&amp;nord=1&amp;rlz=1T4SNYK_en-GBGB313GB313&amp;biw=1280&amp;bih=685&amp;addh=36&amp;tbm=isch&amp;tbnid=4hkhmDNNH3HuvM:&amp;imgrefurl=http://www.littlemummy.com/2012/03/07/phonics-help/&amp;docid=Lh1Yvg-kLUVVQM&amp;imgurl=http://www.littlemummy.com/wp-content/uploads/2012/03/dog-phonics-flashcard.jpg&amp;w=630&amp;h=400&amp;ei=aOh9T9W9H8v58QPSi7GmDg&amp;zoom=1&amp;iact=hc&amp;vpx=625&amp;vpy=221&amp;dur=41&amp;hovh=179&amp;hovw=282&amp;tx=180&amp;ty=82&amp;sig=117638893342511017181&amp;page=5&amp;tbnh=149&amp;tbnw=253&amp;ndsp=20&amp;ved=1t:429,r:2,s:83,i: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wmf"/><Relationship Id="rId4" Type="http://schemas.openxmlformats.org/officeDocument/2006/relationships/hyperlink" Target="http://www.education.gov.uk/schools/teachingandlearning/assessment/keystage1/a00200415/year-1-phonics-screening-check-material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imgres?q=i+love+school+clipart&amp;hl=en&amp;qscrl=1&amp;nord=1&amp;rlz=1T4SNYK_en-GBGB313GB313&amp;biw=1280&amp;bih=685&amp;tbm=isch&amp;tbnid=ApjhQEN0RFTl-M:&amp;imgrefurl=http://www.clipsahoy.com/webgraphics4/as5709.htm&amp;docid=W39Jd-1ScFCOCM&amp;imgurl=http://www.clipsahoy.com/clipart3/as5709.gif&amp;w=250&amp;h=181&amp;ei=9el9T5W_F8el8QPav8zYDQ&amp;zoom=1&amp;iact=hc&amp;vpx=461&amp;vpy=178&amp;dur=531&amp;hovh=144&amp;hovw=200&amp;tx=87&amp;ty=64&amp;sig=117638893342511017181&amp;page=1&amp;tbnh=144&amp;tbnw=200&amp;start=0&amp;ndsp=17&amp;ved=1t:429,r:1,s:0,i:67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monsterphonics.com/free-phonics-worksheets/" TargetMode="External"/><Relationship Id="rId18" Type="http://schemas.openxmlformats.org/officeDocument/2006/relationships/hyperlink" Target="https://monsterphonics.com/monster-phonics-app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monsterphonics.com/how-it-works/" TargetMode="External"/><Relationship Id="rId17" Type="http://schemas.openxmlformats.org/officeDocument/2006/relationships/hyperlink" Target="https://www.topmarks.co.uk/english-games/3-5-years/letters-and-sounds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topmarks.co.uk/english-games/5-7-years/letters-and-sound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www.phonicsplay.co.uk/resources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www.eardisleyschool.co.uk/web/phonics/71875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@monsterphonics5741/video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8a4I5Uzrbk?feature=oembed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21BA-E65A-4308-8C0F-3594B32A2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" panose="02000000000000000000" pitchFamily="2" charset="0"/>
              </a:rPr>
              <a:t>Phonics Workshop</a:t>
            </a:r>
            <a:br>
              <a:rPr lang="en-GB" dirty="0">
                <a:latin typeface="Twinkl" panose="02000000000000000000" pitchFamily="2" charset="0"/>
              </a:rPr>
            </a:br>
            <a:r>
              <a:rPr lang="en-GB" dirty="0">
                <a:latin typeface="Twinkl" panose="02000000000000000000" pitchFamily="2" charset="0"/>
              </a:rPr>
              <a:t>2026</a:t>
            </a:r>
          </a:p>
        </p:txBody>
      </p:sp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54"/>
            <a:ext cx="2090057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45" y="77754"/>
            <a:ext cx="2590800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27" y="0"/>
            <a:ext cx="1908889" cy="19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46" y="410210"/>
            <a:ext cx="2373870" cy="13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84" y="2557934"/>
            <a:ext cx="2090057" cy="19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5" y="4442412"/>
            <a:ext cx="2410310" cy="22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1" y="4778442"/>
            <a:ext cx="1514572" cy="15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87" y="2494300"/>
            <a:ext cx="2598057" cy="26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81" y="4238120"/>
            <a:ext cx="2520136" cy="21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99" y="4222116"/>
            <a:ext cx="1805666" cy="197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38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730101" y="171105"/>
            <a:ext cx="8931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Twinkl" panose="02000000000000000000" pitchFamily="2" charset="0"/>
              </a:rPr>
              <a:t>How phonics is taught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C140B-270C-4716-A511-514D007EC0FC}"/>
              </a:ext>
            </a:extLst>
          </p:cNvPr>
          <p:cNvSpPr/>
          <p:nvPr/>
        </p:nvSpPr>
        <p:spPr>
          <a:xfrm>
            <a:off x="1376637" y="1075805"/>
            <a:ext cx="92500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winkl" panose="02000000000000000000" pitchFamily="2" charset="0"/>
              </a:rPr>
              <a:t>Children have a daily 30minute phonic session. Sessions are split into four sections: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</a:t>
            </a:r>
            <a:r>
              <a:rPr lang="en-GB" sz="2400" b="1" dirty="0">
                <a:latin typeface="Twinkl" panose="02000000000000000000" pitchFamily="2" charset="0"/>
              </a:rPr>
              <a:t>Revisit &amp; review </a:t>
            </a:r>
            <a:r>
              <a:rPr lang="en-GB" sz="2400" dirty="0">
                <a:latin typeface="Twinkl" panose="02000000000000000000" pitchFamily="2" charset="0"/>
              </a:rPr>
              <a:t>the previous sound and word building.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</a:t>
            </a:r>
            <a:r>
              <a:rPr lang="en-GB" sz="2400" b="1" dirty="0">
                <a:latin typeface="Twinkl" panose="02000000000000000000" pitchFamily="2" charset="0"/>
              </a:rPr>
              <a:t>Teach </a:t>
            </a:r>
            <a:r>
              <a:rPr lang="en-GB" sz="2400" dirty="0">
                <a:latin typeface="Twinkl" panose="02000000000000000000" pitchFamily="2" charset="0"/>
              </a:rPr>
              <a:t>a new phonic sound.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</a:t>
            </a:r>
            <a:r>
              <a:rPr lang="en-GB" sz="2400" b="1" dirty="0">
                <a:latin typeface="Twinkl" panose="02000000000000000000" pitchFamily="2" charset="0"/>
              </a:rPr>
              <a:t>Practise</a:t>
            </a:r>
            <a:r>
              <a:rPr lang="en-GB" sz="2400" dirty="0">
                <a:latin typeface="Twinkl" panose="02000000000000000000" pitchFamily="2" charset="0"/>
              </a:rPr>
              <a:t> the new sound.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</a:t>
            </a:r>
            <a:r>
              <a:rPr lang="en-GB" sz="2400" b="1" dirty="0">
                <a:latin typeface="Twinkl" panose="02000000000000000000" pitchFamily="2" charset="0"/>
              </a:rPr>
              <a:t>Apply</a:t>
            </a:r>
            <a:r>
              <a:rPr lang="en-GB" sz="2400" dirty="0">
                <a:latin typeface="Twinkl" panose="02000000000000000000" pitchFamily="2" charset="0"/>
              </a:rPr>
              <a:t> in different situations, e.g. reading in a sentence or writing the word in a sentence.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Each lesson is planned with the use of visual, auditory and physical movements to help the children learn new phonic skills. Each sound comes with an action</a:t>
            </a:r>
          </a:p>
        </p:txBody>
      </p:sp>
    </p:spTree>
    <p:extLst>
      <p:ext uri="{BB962C8B-B14F-4D97-AF65-F5344CB8AC3E}">
        <p14:creationId xmlns:p14="http://schemas.microsoft.com/office/powerpoint/2010/main" val="120259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730101" y="171105"/>
            <a:ext cx="8931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" panose="02000000000000000000" pitchFamily="2" charset="0"/>
              </a:rPr>
              <a:t>Year R Progression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A42D8-98C2-2FC9-E565-A74BB7CECC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8425" y="817436"/>
            <a:ext cx="8075079" cy="56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5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08C0B-D6F5-83F3-45DC-B8ECD088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1FA09C29-E40C-1B53-1F42-95CFF9AC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A5643FAC-23CA-1F6F-AAF7-304E3341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3EE7FD1E-07FF-2BAE-83E3-4B21E496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E3775C6-4012-1A14-30E3-67BD5E4446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90493985-76C9-715F-F544-5E0C0661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13A5D9C1-65EB-9895-2B03-BF02D032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3C1E1FE2-DBAA-E51B-DB4A-B42B0189A7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A7854A7F-C637-76FF-F458-0F4512C9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95F7EB72-A972-4B00-1C78-A6C8C45E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3B14E517-6294-13D4-B3F8-A0190FE7500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05719A-3FBF-58F4-80B4-492308528EAB}"/>
              </a:ext>
            </a:extLst>
          </p:cNvPr>
          <p:cNvSpPr/>
          <p:nvPr/>
        </p:nvSpPr>
        <p:spPr>
          <a:xfrm>
            <a:off x="1730101" y="171105"/>
            <a:ext cx="8931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" panose="02000000000000000000" pitchFamily="2" charset="0"/>
              </a:rPr>
              <a:t>Year 1 Progression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62966-1D7E-F11B-4DFA-A3E5576856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1392" y="987703"/>
            <a:ext cx="7980992" cy="55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7A31-6FF6-F3FF-E3E1-B35C7520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87C57C86-AF50-276F-0EEF-5E8E0C30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F0FA60FD-99E0-EF4E-9DCB-B765A3F9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0E844FB2-D1A7-0DE0-F572-4425FD28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1D8717BB-1258-1D85-DC4F-CA83790C620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F062376-273D-543D-9CB8-1461E12F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661F7849-7495-63EE-2824-8DA3738B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2758EEF5-58DB-A92A-0A3A-9D9CDD3EFEE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D7D062E2-6CF1-BD8C-D6E3-E316A17E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4506BCC7-FDBB-EF86-7184-9C20A71C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EB4EAA4-2A0F-1429-0D9C-EBA8C07377F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80368D-D97D-2A63-4DF2-A5ED712301D0}"/>
              </a:ext>
            </a:extLst>
          </p:cNvPr>
          <p:cNvSpPr/>
          <p:nvPr/>
        </p:nvSpPr>
        <p:spPr>
          <a:xfrm>
            <a:off x="1730101" y="171105"/>
            <a:ext cx="8931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" panose="02000000000000000000" pitchFamily="2" charset="0"/>
              </a:rPr>
              <a:t>Year 2 Progression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ED07B-CCF5-A1D8-5EB0-E2A2D43A28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7824" y="969198"/>
            <a:ext cx="7739548" cy="54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367632" y="195036"/>
            <a:ext cx="8931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>
                <a:latin typeface="Twinkl" panose="02000000000000000000" pitchFamily="2" charset="0"/>
              </a:rPr>
              <a:t>Tricky Words</a:t>
            </a:r>
            <a:endParaRPr lang="en-GB" sz="4400" b="1" dirty="0">
              <a:latin typeface="Twinkl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C140B-270C-4716-A511-514D007EC0FC}"/>
              </a:ext>
            </a:extLst>
          </p:cNvPr>
          <p:cNvSpPr/>
          <p:nvPr/>
        </p:nvSpPr>
        <p:spPr>
          <a:xfrm>
            <a:off x="2040731" y="1075805"/>
            <a:ext cx="8585983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latin typeface="Twinkl" panose="02000000000000000000" pitchFamily="2" charset="0"/>
              </a:rPr>
              <a:t>Words that are not phonically decodable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winkl" panose="02000000000000000000" pitchFamily="2" charset="0"/>
              </a:rPr>
              <a:t>e.g. was, the, I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winkl" panose="02000000000000000000" pitchFamily="2" charset="0"/>
              </a:rPr>
              <a:t>Children do not need to sound these words out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winkl" panose="02000000000000000000" pitchFamily="2" charset="0"/>
              </a:rPr>
              <a:t>They are identified with a gold wand above them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latin typeface="SassoonCRInfant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400" dirty="0">
              <a:latin typeface="SassoonCRInfant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400" dirty="0">
              <a:latin typeface="SassoonCRInfant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400" dirty="0">
              <a:latin typeface="SassoonCRInfant" pitchFamily="2" charset="0"/>
            </a:endParaRPr>
          </a:p>
          <a:p>
            <a:endParaRPr lang="en-GB" sz="2400" dirty="0"/>
          </a:p>
        </p:txBody>
      </p:sp>
      <p:pic>
        <p:nvPicPr>
          <p:cNvPr id="3" name="Picture 12" descr="Thrunscoe Primary and Nursery Academy - Monster Phonics">
            <a:extLst>
              <a:ext uri="{FF2B5EF4-FFF2-40B4-BE49-F238E27FC236}">
                <a16:creationId xmlns:a16="http://schemas.microsoft.com/office/drawing/2014/main" id="{248D963C-3C31-2B9D-656F-E91A1F1D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54" y="3298260"/>
            <a:ext cx="3644077" cy="31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9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730101" y="171105"/>
            <a:ext cx="8931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000" b="1" dirty="0">
                <a:latin typeface="Twinkl" panose="02000000000000000000" pitchFamily="2" charset="0"/>
              </a:rPr>
              <a:t>Our Reading Scheme</a:t>
            </a:r>
            <a:br>
              <a:rPr lang="en-GB" altLang="en-US" sz="4400" dirty="0">
                <a:latin typeface="Twinkl" panose="02000000000000000000" pitchFamily="2" charset="0"/>
              </a:rPr>
            </a:br>
            <a:r>
              <a:rPr lang="en-GB" altLang="en-US" sz="2000" dirty="0">
                <a:latin typeface="Twinkl" panose="02000000000000000000" pitchFamily="2" charset="0"/>
              </a:rPr>
              <a:t>The books are matched to the phonics phase the children are working on. </a:t>
            </a:r>
            <a:endParaRPr lang="en-GB" sz="2000" b="1" dirty="0">
              <a:latin typeface="Twinkl" panose="02000000000000000000" pitchFamily="2" charset="0"/>
            </a:endParaRPr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B2430DA7-CD11-4C92-895A-E5FECDBD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1" y="1485226"/>
            <a:ext cx="3669968" cy="2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preview">
            <a:extLst>
              <a:ext uri="{FF2B5EF4-FFF2-40B4-BE49-F238E27FC236}">
                <a16:creationId xmlns:a16="http://schemas.microsoft.com/office/drawing/2014/main" id="{901F9BBE-B1EE-41E3-A5D3-3E19C16A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3145" y="2221561"/>
            <a:ext cx="3378203" cy="46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81" y="2717238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68" y="431197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267880" y="191862"/>
            <a:ext cx="961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Twinkl" panose="02000000000000000000" pitchFamily="2" charset="0"/>
              </a:rPr>
              <a:t>Why is phonics so important to early reading?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C140B-270C-4716-A511-514D007EC0FC}"/>
              </a:ext>
            </a:extLst>
          </p:cNvPr>
          <p:cNvSpPr/>
          <p:nvPr/>
        </p:nvSpPr>
        <p:spPr>
          <a:xfrm>
            <a:off x="1376637" y="1075805"/>
            <a:ext cx="92500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winkl" panose="02000000000000000000" pitchFamily="2" charset="0"/>
              </a:rPr>
              <a:t>Phonics is a way of teaching children to learn to read quickly and skilfully.</a:t>
            </a:r>
          </a:p>
          <a:p>
            <a:endParaRPr lang="en-GB" sz="2200" dirty="0">
              <a:latin typeface="Twinkl" panose="02000000000000000000" pitchFamily="2" charset="0"/>
            </a:endParaRPr>
          </a:p>
          <a:p>
            <a:r>
              <a:rPr lang="en-GB" sz="2200" dirty="0">
                <a:latin typeface="Twinkl" panose="02000000000000000000" pitchFamily="2" charset="0"/>
              </a:rPr>
              <a:t> • Phonics gives children the confidence to read and decode words. </a:t>
            </a:r>
          </a:p>
          <a:p>
            <a:endParaRPr lang="en-GB" sz="2200" dirty="0">
              <a:latin typeface="Twinkl" panose="02000000000000000000" pitchFamily="2" charset="0"/>
            </a:endParaRPr>
          </a:p>
          <a:p>
            <a:r>
              <a:rPr lang="en-GB" sz="2200" dirty="0">
                <a:latin typeface="Twinkl" panose="02000000000000000000" pitchFamily="2" charset="0"/>
              </a:rPr>
              <a:t>• Being able to decode is a crucial element to reading success. </a:t>
            </a:r>
          </a:p>
          <a:p>
            <a:endParaRPr lang="en-GB" sz="2200" dirty="0">
              <a:latin typeface="Twinkl" panose="02000000000000000000" pitchFamily="2" charset="0"/>
            </a:endParaRPr>
          </a:p>
          <a:p>
            <a:r>
              <a:rPr lang="en-GB" sz="2200" dirty="0">
                <a:latin typeface="Twinkl" panose="02000000000000000000" pitchFamily="2" charset="0"/>
              </a:rPr>
              <a:t>• To be a fluent reader, children need to be able to draw on a variety of strategies such as picture clues, segmenting or decoding, blending and tricky word knowledge. </a:t>
            </a:r>
          </a:p>
          <a:p>
            <a:endParaRPr lang="en-GB" sz="2200" dirty="0">
              <a:latin typeface="Twinkl" panose="02000000000000000000" pitchFamily="2" charset="0"/>
            </a:endParaRPr>
          </a:p>
          <a:p>
            <a:r>
              <a:rPr lang="en-GB" sz="2200" dirty="0">
                <a:latin typeface="Twinkl" panose="02000000000000000000" pitchFamily="2" charset="0"/>
              </a:rPr>
              <a:t>• Being able to decode aids children’s word recognition which supports reading fluency which in turn has a positive effect on reading comprehension. </a:t>
            </a:r>
          </a:p>
          <a:p>
            <a:endParaRPr lang="en-GB" sz="2200" dirty="0">
              <a:latin typeface="Twinkl" panose="02000000000000000000" pitchFamily="2" charset="0"/>
            </a:endParaRPr>
          </a:p>
          <a:p>
            <a:r>
              <a:rPr lang="en-GB" sz="2200" dirty="0">
                <a:latin typeface="Twinkl" panose="02000000000000000000" pitchFamily="2" charset="0"/>
              </a:rPr>
              <a:t>• You will also see improved spelling ability.</a:t>
            </a:r>
          </a:p>
        </p:txBody>
      </p:sp>
    </p:spTree>
    <p:extLst>
      <p:ext uri="{BB962C8B-B14F-4D97-AF65-F5344CB8AC3E}">
        <p14:creationId xmlns:p14="http://schemas.microsoft.com/office/powerpoint/2010/main" val="418697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https://encrypted-tbn0.google.com/images?q=tbn:ANd9GcTLyvo6B4K3TsUxbQ12meb6RaCmUkyw4YDBPv_C0f_3AC5BAGxpiQ">
            <a:extLst>
              <a:ext uri="{FF2B5EF4-FFF2-40B4-BE49-F238E27FC236}">
                <a16:creationId xmlns:a16="http://schemas.microsoft.com/office/drawing/2014/main" id="{311B92EB-DDC3-4280-B802-02D8CFC9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4333875"/>
            <a:ext cx="1819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6" descr="https://encrypted-tbn2.google.com/images?q=tbn:ANd9GcQKGggHgCn3vTtOL60OGLT0us1DooRcZ-HtCBcGWZ2cDtDOZrHx">
            <a:extLst>
              <a:ext uri="{FF2B5EF4-FFF2-40B4-BE49-F238E27FC236}">
                <a16:creationId xmlns:a16="http://schemas.microsoft.com/office/drawing/2014/main" id="{1FAB8652-A827-4348-BFFD-1F8444E6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0" y="57943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WordArt 3">
            <a:extLst>
              <a:ext uri="{FF2B5EF4-FFF2-40B4-BE49-F238E27FC236}">
                <a16:creationId xmlns:a16="http://schemas.microsoft.com/office/drawing/2014/main" id="{57F7FA81-1011-4F5D-A3C4-55DBAE38FA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9125" y="1340768"/>
            <a:ext cx="6294461" cy="3988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The </a:t>
            </a:r>
          </a:p>
          <a:p>
            <a:pPr algn="ctr"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Phonics Screening </a:t>
            </a:r>
          </a:p>
          <a:p>
            <a:pPr algn="ctr"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check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F31A9E00-01E6-476D-A708-AA9CC450C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D317EC05-F7C7-4823-8C2A-72357765B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17839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3" name="AutoShape 7" descr="data:image/jpeg;base64,/9j/4AAQSkZJRgABAQAAAQABAAD/2wBDAAkGBwgHBgkIBwgKCgkLDRYPDQwMDRsUFRAWIB0iIiAdHx8kKDQsJCYxJx8fLT0tMTU3Ojo6Iys/RD84QzQ5Ojf/2wBDAQoKCg0MDRoPDxo3JR8lNzc3Nzc3Nzc3Nzc3Nzc3Nzc3Nzc3Nzc3Nzc3Nzc3Nzc3Nzc3Nzc3Nzc3Nzc3Nzc3Nzf/wAARCAC0AGwDASIAAhEBAxEB/8QAHAAAAgIDAQEAAAAAAAAAAAAAAAcGCAMEBQEC/8QAQhAAAQIEAwUFBAcHAgcAAAAAAQIDAAQFEQYSIQcxQVFhEyJxgaEUMpGxIzNCUmKCwQgVQ3KSotEWUyQ0ssLh4vD/xAAZAQADAQEBAAAAAAAAAAAAAAAAAwQCBQH/xAAmEQACAgEEAgEFAQEAAAAAAAAAAQIDEQQSITEiQRMUMjNRYXEj/9oADAMBAAIRAxEAPwB4wQQHdAB4TaOLibFVFwxKh+szqGMwJba3uOW+6kanh01iLbUtpTGEGPYZAImKw6m6UHVLAO5S/mBxiuUzMVbEtWW9MKmahPvnU2KlHyG4eggAaeJdu8+8stYcpzcs1/vTYzuHwSDYesL6pY9xXU1Xm6/Pnfo052Q+CLCOzSdllbnAldQdYkEHelZzuDyGnrEnldklHQEmZn511Q3hGVAPoTCpX1x7Y2NM5ehQvTL7y87r7q1c1LJPrGzI1qq08gyNSnJcjd2T6k/Iw5RswwyBbsZgnn25jTmdk1DcJLE3PMk7hnSpI9L+sY+prNfTWEZoO2LFtKcAmppupMDe3NIF/JSbH43hw4K2sUDEy25V9Rp1QUPqZhQyLPJC9x8DY9ITdb2V1aSCnKY81Ptj7A7jm/kdD8fKIM8y7LvKYmGlsuJNltuJKVJPUGHRnGXTFShKPaLuA3j2K87MNrUzSnWqVid9UxT1EJamlarl+FlH7SfUeG6wbLrbzSHWXEuNrSFIWk3CgdxBjRk+4IIIACI5j7FDOEcNzNTcCVPfVyzZP1jp90eG8noDEjhI7X0P4rx7S8MS7iky8oz280pCvczEXJHMJAAv9/rHjeFlnqWXhC9w3hmqY2qb1RnphwMKdzTM4sXU4riE8L+g9IcdDoVNoUqJemyyWh9pZ1Ws81K3mNqQk5enSbMnJNJal2U5UITwjPHOtulN/wAOhVUoL+hBBAogJJJsBqTCRpjmH2ZZhx+YdQ002My1rUEpSOZMRBe07DSZks9rNFANu2DF0eO+9vKIFtHxiuvTi6fIu2pjCrDKfr1D7R6ch5+EaTQqytkuppM+poC5WJZeUDxtFtenjjMySeoefEsVTKlJVaVEzTppqZZOmZtV7HkRvB6GOXizCchiWVKX0hqbSPoppI7yTyP3h0+UI/DVfncO1BM5Iq0Ng60o911PI/oeEWCo1UlazTWKhJKuy8m4B3pPEHqDCrK5VPdEZXZG1YaK61qkTtDqDkhUWi28jXT3Vp4KSeIP/wBrDT2IbQFyM0zhmsOgybxtJOrNuyWT7hPJXDkdOOkixxhhrE1IU2AlM8yCqWcPP7p6H/zFf3EOy0wptwKadaWUqG4pUDr5gxXVarI/0ltrcGXdBvHsQfZHi8Yrws2Zh0LqUnZmaBOqvurt+ID4gxOIaKPh5xDLSnXDlQgFSjyAhPYMe/fc3WMVONBK6rMkNXNyllsBKQeuh+AhuTpyyjx5IPyiDS0sxKMhmVZbZaCiQhtISkEm5NupiXUzxHb+ynTQy936MsEEEQloRB8WVSZr8/8A6Uw+4M67iozY1SwjinTeeBF+nO3Ix5tCJK6ThxwqcUcjs23vB3ZW+v4h5c4leA8OJw9RUJdSDPzNnJpZ35uCb9L28bnjD1D4475d+hLl8ktkevZs0LCdEobaPYpFsvJSAZh0Z3FG2pud1+QsI7l48ghLk28tjVFLoXmPNnrU+l6pURsNzvvuS40S8eJTwCvn4xH9ktdVTaw5RptSkMTajkSrTI8P8gW8QIccKXa3h8yE6ziCnhTYeWEvls2yOj3Vi269viOsVVWb18cie2Gx/JEbXlCk2w4dEvMN12VQQh9QbmQNwXbuq6XAseoHOGPherortClKijRTqLOJ+6saKHxEZMQUtus0Wcpzlvp2lJSSL5V/ZV5GxhVcnXPkZZFWQ4FPsUxEaDjWXZdXaUqREq4NbBRPcP8AVp4KMWkikgMxIToIzNTMu55oWk/oRFyqFUE1iiSFSatlmpdDtuWZINo6RzjNVVZadMH8BEQ6JbW1ZaY91sPUREog1X3It0v2sIUm1DGq33XqFSncrCLomnUHVw8UA8hx57t29g4yqiqPhioTrSyh1LWVpQF7LUcqT5E38oroVKUSVEkk6k8Y1pq0/Jnmpsa8UTLZVRRVcSJmHkBUvIgOqvYgr3IHxufyw84hmyikinYVbmVIyvzyi6o8SkaI8rXP5jEzhWonun/g2iG2H+hBGrUp1FOYE0/pLJUA8sa9mDpmPQEi/Ia8I2gQQCDcHcYTj2Nz6CNSrU2Wq9OfkJ1Gdl5OVXMciOoOsbcECeHwD5IBs/k53DFansOT4zMvJ9qlJhIsl0CyVcd9sunC3UXn8Y3WG3ltLdQlS2l52yRqk2IuPIkeBjJv3xuct7yZhHasCB2mSHsGMp4JSEofKX02/ELn+7ND12G1FE1s8k23nApcq66z3lXNs2YDyCgPCFVttYSmrU2YAspyXUknnlV/7Rl2ZYrTQqDMSpCTnm1Oa9UIH6R0anmCZzrFibRYLEKstOI5rSIi0STExtJNDm6PkYjcR6l+ZZpl4EO2tIUvBcwU7kPNKV4Xt8yIRXGLL16mpq9GnaebAzDKkJUR7qraHyNorZMMuS0w6w8gpcaWULTyUDYiH6V+OBOpXlksvSJcSlJkpZIsGZdtA8kgRtxilFpdlGHEG6VtpUD0IBj6eeQynMs+A4mIXyyxcI9dbQ80tp1IW2tJSpKtxB0IiB4Ura6FXnsH1Z1SktLy0+Yc+0g6pQT4butxyiWrqS79xtIHU3hZ7XpQvqkqqGwFAdg4U33alN/7odTHLcX7E2vCUl6G7BEO2bYpViGmLl51QNQlAAtX+6jgvx4H48YmMKnFweGNhJSWUEEEEZNCq24W7ajW35HvmiFvLZ+zOUm1+ET/AG2vJVVqawD3m5dSiOV1af8ASYybMsKiuUGYmbo7k2pvXohB/WOnR+NHOu/Ix9YnP0LCeaifSI/HcxOrvS6eij8o4cRah/8ARlen/GghQ7XsOezTqa5KoPZTJCJgAe65bRXmB8fGG9GpVqexVqbMSE2nMy+goOmo5EdQbEeEZqnslk1bDfHBxNnNUTU8JSKswLsun2dwXvYp0F/FNjHQn3C5MKF+6jQCFhgGfewnjOYodQUA1MOBhZOgzi/Zq8Df+4QyXTd1z+Y/OGWQ2zyumYrnuhj2j4jn4gpyatRpqSV7ziO4eShqD8QI6EejfGU8PJprKwJrZ5VDSsWyDmazby+wcHAheg9cp8osHrxitFdbMtXZ9Ce6UTK8uXS3eNrRZZCs6Er+8AfjDdUupCtM+4nsEEatVnm6ZTZqeevkl2lOEcTYXsOp3RJjPBU3jkRm06e9uxnPZVBSJfKwmx3ZRqP6iqHpsMpqZbZ5JuOt2VMvOvapsbZsoPwSD4With9pqlROVPaTU29uH21rV/kxcigUxFIokhTW/dlZdDQPPKALx14rCSOVJ5eTmYmVeZZTyQT6xxo6mI1Xn0jk2PmY5cc27mxnRpXggggghQwVO2emdhMyFZlwUrWS06tJscw1QfG2b4CJVQ55VSo8nOrILjzSVOW+9x9bxxdtE+yikSdPC0l91/tSjiEJBF+mpHrG3ghhUvhWnIWSSWysX5KJUPQxW+aotky4taR3I9G+PI5mJakKTQ5uczAOJRlbvxWdB6mFRWXgY3hZE5VCqo1+Z9ms4qYmlBvL9q6rD9IsqEhACRuSLCEDs2pv7xxjIpKQpuXJmF+Cd392WH9DdU1lRFaZcNhC42yVwS9PYozCx2swQ4+AdQ2D3QfE6/lib4grEtQaU/UJs9xsWSgb3FHckdT/AJMV4qk/N1qqPTkyS5MzK/dSL9AkDpoBHmmr3PczWosSW1dk22G4e/feM25x5vNK0sCYUdLdpf6MfG6vyxZ2IdstwmMJYVZlnkj2+YPbTah987k/lFh43PGJjFxCRSvKvUljklI9I50b1aN6o/0IHoI0Y5Vj82dOv7EER3HGJ28MUkvJyrnXrplmlHQnio9Bfz0HGJFCZxyp3EG0dulKJ7BlbbISDuTYKWrx3/ARumClLnozdNxjx2amFsPzmJ6gqs1pxa5dTmZS3NTMKHAcki1vQdGilISkJSAEgWAG4R8sMty7LbLCAhptIShIGgA4R9+Easm5sxCCighU7Rq+KlURT5VWaVlVd4jctzcT4Dd8Y72OsXJlGnaZS3bzKtHnUm3ZDkDz+XjEDw9SHq/V5enSwKS4rvrtcNoHvKPl62h9NePOQq2efBDR2OUUylJfqryClycVlauP4aePmb/AQwoxSkszJyrMrLICGWUBCE8kgWEQnapig0qmilSbhE5Np75B1aa1BPQnd8YmebrChYqr5ILtKxQa/VRLybhNOlCQ0Uq0dVxX+g6eMTLYZgFU7NN4nq7CfZGTeSaWPrHAfrPBNtOZ14a8LZPs7dxbOioVFKm6JLrso7jMqH2E9OZ8hrusvLsNS7LbMu2hpptIShCE2CQNwAG6OjGKisI58pOTyzKBaCCCPTwh1VUFVOZsb2XY/ARqRzqRWEVmZrDzd/oam8xr+GwHpaOjHKsWJs6dbzBBCVxkp/Dm0ddSLeZlxSXk/jQUhKh43v6Q6ojWPMLJxNSkpaIbnpe6pdZ3Hmg9D6G0bpmoy56Zm6DlHjtGhJ4lo05LGYaqLCUAXUHFBCk+IMQvFuO1PhyRoiyho6Lmtylfy8h13+EQielJmQm3JSdZWy+0cq21jUR0aDhmrYgcy02VUtsGynl91tPio/IaxWqoR8iR2zlwctlt2YfQ20lTjjqglKU6lRJ3Q9dnuE04bpxemUg1KZSO2Oh7MbwgfqeJj6wbgeRw2gPuETVQI+vUnRvgQgcOIvvMSuEXX7vGPRRTTt8pdmtU59il0+YnptRSywgrURx6DqTpCGkJap4+xkhgECZnne8oC6WUAanwSkc9dOcSzbJXit5igy6tEWembH7R91J8tbHmIlP7OuHEtSM5iOYQe1fUZaXJ+4LFRHiqw/LDtNXtju/YnUTzLH6G1RKTJ0OlS1MpzIalpZAQhI9SeZJuSeJMb8EEUE4QQQQAVs2V1Vyn4hqVCqBCHHnFKGY/xkkhSfMX/phrxA9teApqTn3MXUNK+zKg5OIbvmZWP4qbcNNeR13XtuYCxoxiKXErOLS3VGx3k7g8PvJ/URHqKm3vRXp7FjayYQQQRGVmvNyMnOZDNyrD5Qbp7VsKt4XEbCQEpCUgJSBYAbhBBHuWGEEYZ6aakZJ+bfOVphtTiz0AuYzRBdr9VEnhtEihX0k84ARexyJ7xPxyjzjVcd0kjM5bYtifqc7MViqvzboK35p0qypFzcnQD0EXBwtSEUHDtOpbe6VYShR5qt3j5m5ismyKkGsbQKW2pGZqXWZlzoEC4P8AVl+MWvEdU5Z7BBBAAQQQQAeKSFJKVAEHQgjfCL2k7JnpF5yuYLQ4AlXaOSLJOds78zVtfy7+XKHrHhFxABXbCm00DJJYmSUOJOX2tKeP408PEfCGTKTUvOy6ZiTfbfYX7rjSgpJ8xH1jzZZR8VlycY/4CqqGsw2m6XCN2dO4+IsfG1oR9Xw5jLZ9NF1SZiXZB/5qUUVsL8eHkoCJrNNGXK4KK9Q48PkecEJmm7VqzLoCJ+Vlp0AAZwOzUfG2nwEdhna/LkHt6K6g8MkyFfNIid6axFC1EGM1SghJUohIAuSTawhAbQsQDEGInXmSTKMDsWNdCkE3V5m58LRvYs2iVCvy6pOVa9hk16LQleZbg5FVhp0A+MRqiUeoV2otU6lyy5iZdPdSke6OJJ4Ac4pop2cvsnutU+F0OH9m2kC9XrSwD7sq2eW5Sv8Ash5RHsB4YYwjhuWpTKkrcF3Jh0C3aOG1z6ADoBEhignCCCCAAggggAIIIIACPlaErSULSFJIsUkXBgggAg2JNleEaqh1/wDd3sb5SfpJJfZ89cvu8eUIHGuG5Og1JyWk3ZhaErCQXVJJ9AIIIAJns62a0PECQ/UXZ1WU6todSlJ0492/rDww/hqjYclTL0WQZlUG2dSRdS/5lHU+ZgggA60EEEABBBBAAQQQQAf/2Q==">
            <a:hlinkClick r:id="rId4"/>
            <a:extLst>
              <a:ext uri="{FF2B5EF4-FFF2-40B4-BE49-F238E27FC236}">
                <a16:creationId xmlns:a16="http://schemas.microsoft.com/office/drawing/2014/main" id="{27B3F6E9-8FCE-4068-B2DA-9E616534A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933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1F3FF668-E7D5-43FC-9A28-4F3A09AE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AA62B34D-17C6-4F9C-A0A2-3F00D0D4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17839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6" name="AutoShape 11" descr="data:image/jpeg;base64,/9j/4AAQSkZJRgABAQAAAQABAAD/2wBDAAkGBwgHBgkIBwgKCgkLDRYPDQwMDRsUFRAWIB0iIiAdHx8kKDQsJCYxJx8fLT0tMTU3Ojo6Iys/RD84QzQ5Ojf/2wBDAQoKCg0MDRoPDxo3JR8lNzc3Nzc3Nzc3Nzc3Nzc3Nzc3Nzc3Nzc3Nzc3Nzc3Nzc3Nzc3Nzc3Nzc3Nzc3Nzc3Nzf/wAARCAC0AGwDASIAAhEBAxEB/8QAHAAAAgIDAQEAAAAAAAAAAAAAAAcGCAMEBQEC/8QAQhAAAQIEAwUFBAcHAgcAAAAAAQIDAAQFEQYSIQcxQVFhEyJxgaEUMpGxIzNCUmKCwQgVQ3KSotEWUyQ0ssLh4vD/xAAZAQADAQEBAAAAAAAAAAAAAAAAAwQCBQH/xAAmEQACAgEEAgEFAQEAAAAAAAAAAQIDEQQSITEiQRMUMjNRYXEj/9oADAMBAAIRAxEAPwB4wQQHdAB4TaOLibFVFwxKh+szqGMwJba3uOW+6kanh01iLbUtpTGEGPYZAImKw6m6UHVLAO5S/mBxiuUzMVbEtWW9MKmahPvnU2KlHyG4eggAaeJdu8+8stYcpzcs1/vTYzuHwSDYesL6pY9xXU1Xm6/Pnfo052Q+CLCOzSdllbnAldQdYkEHelZzuDyGnrEnldklHQEmZn511Q3hGVAPoTCpX1x7Y2NM5ehQvTL7y87r7q1c1LJPrGzI1qq08gyNSnJcjd2T6k/Iw5RswwyBbsZgnn25jTmdk1DcJLE3PMk7hnSpI9L+sY+prNfTWEZoO2LFtKcAmppupMDe3NIF/JSbH43hw4K2sUDEy25V9Rp1QUPqZhQyLPJC9x8DY9ITdb2V1aSCnKY81Ptj7A7jm/kdD8fKIM8y7LvKYmGlsuJNltuJKVJPUGHRnGXTFShKPaLuA3j2K87MNrUzSnWqVid9UxT1EJamlarl+FlH7SfUeG6wbLrbzSHWXEuNrSFIWk3CgdxBjRk+4IIIACI5j7FDOEcNzNTcCVPfVyzZP1jp90eG8noDEjhI7X0P4rx7S8MS7iky8oz280pCvczEXJHMJAAv9/rHjeFlnqWXhC9w3hmqY2qb1RnphwMKdzTM4sXU4riE8L+g9IcdDoVNoUqJemyyWh9pZ1Ws81K3mNqQk5enSbMnJNJal2U5UITwjPHOtulN/wAOhVUoL+hBBAogJJJsBqTCRpjmH2ZZhx+YdQ002My1rUEpSOZMRBe07DSZks9rNFANu2DF0eO+9vKIFtHxiuvTi6fIu2pjCrDKfr1D7R6ch5+EaTQqytkuppM+poC5WJZeUDxtFtenjjMySeoefEsVTKlJVaVEzTppqZZOmZtV7HkRvB6GOXizCchiWVKX0hqbSPoppI7yTyP3h0+UI/DVfncO1BM5Iq0Ng60o911PI/oeEWCo1UlazTWKhJKuy8m4B3pPEHqDCrK5VPdEZXZG1YaK61qkTtDqDkhUWi28jXT3Vp4KSeIP/wBrDT2IbQFyM0zhmsOgybxtJOrNuyWT7hPJXDkdOOkixxhhrE1IU2AlM8yCqWcPP7p6H/zFf3EOy0wptwKadaWUqG4pUDr5gxXVarI/0ltrcGXdBvHsQfZHi8Yrws2Zh0LqUnZmaBOqvurt+ID4gxOIaKPh5xDLSnXDlQgFSjyAhPYMe/fc3WMVONBK6rMkNXNyllsBKQeuh+AhuTpyyjx5IPyiDS0sxKMhmVZbZaCiQhtISkEm5NupiXUzxHb+ynTQy936MsEEEQloRB8WVSZr8/8A6Uw+4M67iozY1SwjinTeeBF+nO3Ix5tCJK6ThxwqcUcjs23vB3ZW+v4h5c4leA8OJw9RUJdSDPzNnJpZ35uCb9L28bnjD1D4475d+hLl8ktkevZs0LCdEobaPYpFsvJSAZh0Z3FG2pud1+QsI7l48ghLk28tjVFLoXmPNnrU+l6pURsNzvvuS40S8eJTwCvn4xH9ktdVTaw5RptSkMTajkSrTI8P8gW8QIccKXa3h8yE6ziCnhTYeWEvls2yOj3Vi269viOsVVWb18cie2Gx/JEbXlCk2w4dEvMN12VQQh9QbmQNwXbuq6XAseoHOGPherortClKijRTqLOJ+6saKHxEZMQUtus0Wcpzlvp2lJSSL5V/ZV5GxhVcnXPkZZFWQ4FPsUxEaDjWXZdXaUqREq4NbBRPcP8AVp4KMWkikgMxIToIzNTMu55oWk/oRFyqFUE1iiSFSatlmpdDtuWZINo6RzjNVVZadMH8BEQ6JbW1ZaY91sPUREog1X3It0v2sIUm1DGq33XqFSncrCLomnUHVw8UA8hx57t29g4yqiqPhioTrSyh1LWVpQF7LUcqT5E38oroVKUSVEkk6k8Y1pq0/Jnmpsa8UTLZVRRVcSJmHkBUvIgOqvYgr3IHxufyw84hmyikinYVbmVIyvzyi6o8SkaI8rXP5jEzhWonun/g2iG2H+hBGrUp1FOYE0/pLJUA8sa9mDpmPQEi/Ia8I2gQQCDcHcYTj2Nz6CNSrU2Wq9OfkJ1Gdl5OVXMciOoOsbcECeHwD5IBs/k53DFansOT4zMvJ9qlJhIsl0CyVcd9sunC3UXn8Y3WG3ltLdQlS2l52yRqk2IuPIkeBjJv3xuct7yZhHasCB2mSHsGMp4JSEofKX02/ELn+7ND12G1FE1s8k23nApcq66z3lXNs2YDyCgPCFVttYSmrU2YAspyXUknnlV/7Rl2ZYrTQqDMSpCTnm1Oa9UIH6R0anmCZzrFibRYLEKstOI5rSIi0STExtJNDm6PkYjcR6l+ZZpl4EO2tIUvBcwU7kPNKV4Xt8yIRXGLL16mpq9GnaebAzDKkJUR7qraHyNorZMMuS0w6w8gpcaWULTyUDYiH6V+OBOpXlksvSJcSlJkpZIsGZdtA8kgRtxilFpdlGHEG6VtpUD0IBj6eeQynMs+A4mIXyyxcI9dbQ80tp1IW2tJSpKtxB0IiB4Ura6FXnsH1Z1SktLy0+Yc+0g6pQT4butxyiWrqS79xtIHU3hZ7XpQvqkqqGwFAdg4U33alN/7odTHLcX7E2vCUl6G7BEO2bYpViGmLl51QNQlAAtX+6jgvx4H48YmMKnFweGNhJSWUEEEEZNCq24W7ajW35HvmiFvLZ+zOUm1+ET/AG2vJVVqawD3m5dSiOV1af8ASYybMsKiuUGYmbo7k2pvXohB/WOnR+NHOu/Ix9YnP0LCeaifSI/HcxOrvS6eij8o4cRah/8ARlen/GghQ7XsOezTqa5KoPZTJCJgAe65bRXmB8fGG9GpVqexVqbMSE2nMy+goOmo5EdQbEeEZqnslk1bDfHBxNnNUTU8JSKswLsun2dwXvYp0F/FNjHQn3C5MKF+6jQCFhgGfewnjOYodQUA1MOBhZOgzi/Zq8Df+4QyXTd1z+Y/OGWQ2zyumYrnuhj2j4jn4gpyatRpqSV7ziO4eShqD8QI6EejfGU8PJprKwJrZ5VDSsWyDmazby+wcHAheg9cp8osHrxitFdbMtXZ9Ce6UTK8uXS3eNrRZZCs6Er+8AfjDdUupCtM+4nsEEatVnm6ZTZqeevkl2lOEcTYXsOp3RJjPBU3jkRm06e9uxnPZVBSJfKwmx3ZRqP6iqHpsMpqZbZ5JuOt2VMvOvapsbZsoPwSD4With9pqlROVPaTU29uH21rV/kxcigUxFIokhTW/dlZdDQPPKALx14rCSOVJ5eTmYmVeZZTyQT6xxo6mI1Xn0jk2PmY5cc27mxnRpXggggghQwVO2emdhMyFZlwUrWS06tJscw1QfG2b4CJVQ55VSo8nOrILjzSVOW+9x9bxxdtE+yikSdPC0l91/tSjiEJBF+mpHrG3ghhUvhWnIWSSWysX5KJUPQxW+aotky4taR3I9G+PI5mJakKTQ5uczAOJRlbvxWdB6mFRWXgY3hZE5VCqo1+Z9ms4qYmlBvL9q6rD9IsqEhACRuSLCEDs2pv7xxjIpKQpuXJmF+Cd392WH9DdU1lRFaZcNhC42yVwS9PYozCx2swQ4+AdQ2D3QfE6/lib4grEtQaU/UJs9xsWSgb3FHckdT/AJMV4qk/N1qqPTkyS5MzK/dSL9AkDpoBHmmr3PczWosSW1dk22G4e/feM25x5vNK0sCYUdLdpf6MfG6vyxZ2IdstwmMJYVZlnkj2+YPbTah987k/lFh43PGJjFxCRSvKvUljklI9I50b1aN6o/0IHoI0Y5Vj82dOv7EER3HGJ28MUkvJyrnXrplmlHQnio9Bfz0HGJFCZxyp3EG0dulKJ7BlbbISDuTYKWrx3/ARumClLnozdNxjx2amFsPzmJ6gqs1pxa5dTmZS3NTMKHAcki1vQdGilISkJSAEgWAG4R8sMty7LbLCAhptIShIGgA4R9+Easm5sxCCighU7Rq+KlURT5VWaVlVd4jctzcT4Dd8Y72OsXJlGnaZS3bzKtHnUm3ZDkDz+XjEDw9SHq/V5enSwKS4rvrtcNoHvKPl62h9NePOQq2efBDR2OUUylJfqryClycVlauP4aePmb/AQwoxSkszJyrMrLICGWUBCE8kgWEQnapig0qmilSbhE5Np75B1aa1BPQnd8YmebrChYqr5ILtKxQa/VRLybhNOlCQ0Uq0dVxX+g6eMTLYZgFU7NN4nq7CfZGTeSaWPrHAfrPBNtOZ14a8LZPs7dxbOioVFKm6JLrso7jMqH2E9OZ8hrusvLsNS7LbMu2hpptIShCE2CQNwAG6OjGKisI58pOTyzKBaCCCPTwh1VUFVOZsb2XY/ARqRzqRWEVmZrDzd/oam8xr+GwHpaOjHKsWJs6dbzBBCVxkp/Dm0ddSLeZlxSXk/jQUhKh43v6Q6ojWPMLJxNSkpaIbnpe6pdZ3Hmg9D6G0bpmoy56Zm6DlHjtGhJ4lo05LGYaqLCUAXUHFBCk+IMQvFuO1PhyRoiyho6Lmtylfy8h13+EQielJmQm3JSdZWy+0cq21jUR0aDhmrYgcy02VUtsGynl91tPio/IaxWqoR8iR2zlwctlt2YfQ20lTjjqglKU6lRJ3Q9dnuE04bpxemUg1KZSO2Oh7MbwgfqeJj6wbgeRw2gPuETVQI+vUnRvgQgcOIvvMSuEXX7vGPRRTTt8pdmtU59il0+YnptRSywgrURx6DqTpCGkJap4+xkhgECZnne8oC6WUAanwSkc9dOcSzbJXit5igy6tEWembH7R91J8tbHmIlP7OuHEtSM5iOYQe1fUZaXJ+4LFRHiqw/LDtNXtju/YnUTzLH6G1RKTJ0OlS1MpzIalpZAQhI9SeZJuSeJMb8EEUE4QQQQAVs2V1Vyn4hqVCqBCHHnFKGY/xkkhSfMX/phrxA9teApqTn3MXUNK+zKg5OIbvmZWP4qbcNNeR13XtuYCxoxiKXErOLS3VGx3k7g8PvJ/URHqKm3vRXp7FjayYQQQRGVmvNyMnOZDNyrD5Qbp7VsKt4XEbCQEpCUgJSBYAbhBBHuWGEEYZ6aakZJ+bfOVphtTiz0AuYzRBdr9VEnhtEihX0k84ARexyJ7xPxyjzjVcd0kjM5bYtifqc7MViqvzboK35p0qypFzcnQD0EXBwtSEUHDtOpbe6VYShR5qt3j5m5ismyKkGsbQKW2pGZqXWZlzoEC4P8AVl+MWvEdU5Z7BBBAAQQQQAeKSFJKVAEHQgjfCL2k7JnpF5yuYLQ4AlXaOSLJOds78zVtfy7+XKHrHhFxABXbCm00DJJYmSUOJOX2tKeP408PEfCGTKTUvOy6ZiTfbfYX7rjSgpJ8xH1jzZZR8VlycY/4CqqGsw2m6XCN2dO4+IsfG1oR9Xw5jLZ9NF1SZiXZB/5qUUVsL8eHkoCJrNNGXK4KK9Q48PkecEJmm7VqzLoCJ+Vlp0AAZwOzUfG2nwEdhna/LkHt6K6g8MkyFfNIid6axFC1EGM1SghJUohIAuSTawhAbQsQDEGInXmSTKMDsWNdCkE3V5m58LRvYs2iVCvy6pOVa9hk16LQleZbg5FVhp0A+MRqiUeoV2otU6lyy5iZdPdSke6OJJ4Ac4pop2cvsnutU+F0OH9m2kC9XrSwD7sq2eW5Sv8Ash5RHsB4YYwjhuWpTKkrcF3Jh0C3aOG1z6ADoBEhignCCCCAAggggAIIIIACPlaErSULSFJIsUkXBgggAg2JNleEaqh1/wDd3sb5SfpJJfZ89cvu8eUIHGuG5Og1JyWk3ZhaErCQXVJJ9AIIIAJns62a0PECQ/UXZ1WU6todSlJ0492/rDww/hqjYclTL0WQZlUG2dSRdS/5lHU+ZgggA60EEEABBBBAAQQQQAf/2Q==">
            <a:hlinkClick r:id="rId4"/>
            <a:extLst>
              <a:ext uri="{FF2B5EF4-FFF2-40B4-BE49-F238E27FC236}">
                <a16:creationId xmlns:a16="http://schemas.microsoft.com/office/drawing/2014/main" id="{E77B81A6-70D9-4EEB-9D70-E4E397169A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933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7" name="Rectangle 12">
            <a:extLst>
              <a:ext uri="{FF2B5EF4-FFF2-40B4-BE49-F238E27FC236}">
                <a16:creationId xmlns:a16="http://schemas.microsoft.com/office/drawing/2014/main" id="{6ED0F821-43FA-480B-9853-CDB78C601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16224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8" name="Rectangle 17">
            <a:extLst>
              <a:ext uri="{FF2B5EF4-FFF2-40B4-BE49-F238E27FC236}">
                <a16:creationId xmlns:a16="http://schemas.microsoft.com/office/drawing/2014/main" id="{8E503E5D-80E3-424A-B73D-35083D59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16224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9" name="Rectangle 23">
            <a:extLst>
              <a:ext uri="{FF2B5EF4-FFF2-40B4-BE49-F238E27FC236}">
                <a16:creationId xmlns:a16="http://schemas.microsoft.com/office/drawing/2014/main" id="{312EF462-7976-49F7-82C9-778D0BD1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951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90" name="Rectangle 24">
            <a:extLst>
              <a:ext uri="{FF2B5EF4-FFF2-40B4-BE49-F238E27FC236}">
                <a16:creationId xmlns:a16="http://schemas.microsoft.com/office/drawing/2014/main" id="{2C28A103-EA3B-4620-AFA8-2A8886A38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951039"/>
            <a:ext cx="184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>
              <a:spcBef>
                <a:spcPct val="0"/>
              </a:spcBef>
              <a:buFontTx/>
              <a:buAutoNum type="arabicPeriod"/>
            </a:pPr>
            <a:endParaRPr lang="en-GB" altLang="en-US" sz="20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None/>
            </a:pPr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4592" name="Rectangle 28">
            <a:extLst>
              <a:ext uri="{FF2B5EF4-FFF2-40B4-BE49-F238E27FC236}">
                <a16:creationId xmlns:a16="http://schemas.microsoft.com/office/drawing/2014/main" id="{513EBF74-0111-4E61-8215-C8B085F9C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1997075"/>
            <a:ext cx="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9A2A9708-56F9-41A0-A867-C173B723F6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36" y="436799"/>
            <a:ext cx="7572389" cy="590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What is the check?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EB8057B-D12F-48AF-94BD-8DBE29585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3A07A594-E8FE-4087-90C4-DE62DF8E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1" y="1196975"/>
            <a:ext cx="8137525" cy="42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Every Year 1 child in the country will be taking the statutory phonics screening check in the same week.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The check is very similar to tasks                                 the children already complete 			during phonics lessons.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The focus of the check is to provide evidence of children’s decoding and blending skills, not to test 	their vocabulary. </a:t>
            </a:r>
            <a:endParaRPr lang="en-GB" altLang="en-US" sz="2400" dirty="0">
              <a:solidFill>
                <a:srgbClr val="CC0000"/>
              </a:solidFill>
              <a:latin typeface="Twinkl" panose="02000000000000000000" pitchFamily="2" charset="0"/>
            </a:endParaRP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D1E34C23-2EAD-4E50-84F4-69728074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212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0353500E-7F80-4286-84B8-F524FE9C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212976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608" name="Rectangle 11">
            <a:extLst>
              <a:ext uri="{FF2B5EF4-FFF2-40B4-BE49-F238E27FC236}">
                <a16:creationId xmlns:a16="http://schemas.microsoft.com/office/drawing/2014/main" id="{4575D908-7D84-4BA5-803F-7A6990CE0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2259013"/>
            <a:ext cx="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609" name="Rectangle 12">
            <a:extLst>
              <a:ext uri="{FF2B5EF4-FFF2-40B4-BE49-F238E27FC236}">
                <a16:creationId xmlns:a16="http://schemas.microsoft.com/office/drawing/2014/main" id="{4E5EBFBB-284F-4081-BF90-E08092E5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2408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610" name="Rectangle 13">
            <a:extLst>
              <a:ext uri="{FF2B5EF4-FFF2-40B4-BE49-F238E27FC236}">
                <a16:creationId xmlns:a16="http://schemas.microsoft.com/office/drawing/2014/main" id="{CF497742-84B1-44DB-BBA1-B7F23384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2408239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5611" name="Picture 14" descr="https://encrypted-tbn3.google.com/images?q=tbn:ANd9GcS0PBsqoVqLNqxdVcHnMzd4F82zpKiX2H7QuwMXivIRAlg2PKj4">
            <a:extLst>
              <a:ext uri="{FF2B5EF4-FFF2-40B4-BE49-F238E27FC236}">
                <a16:creationId xmlns:a16="http://schemas.microsoft.com/office/drawing/2014/main" id="{331BBCD4-2261-478B-9D1B-0A7525BB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/>
          <a:stretch>
            <a:fillRect/>
          </a:stretch>
        </p:blipFill>
        <p:spPr bwMode="auto">
          <a:xfrm>
            <a:off x="8118476" y="2450138"/>
            <a:ext cx="24352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888A27BD-0298-4A13-8197-410A7F745D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7568" y="384362"/>
            <a:ext cx="6840761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What will the children do?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6879B12-C038-436D-ACC2-6FDD80CCB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8110CD8-1BC0-4139-9C5A-E5B9C4063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1198564"/>
            <a:ext cx="8572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/>
              <a:t> 	</a:t>
            </a:r>
            <a:r>
              <a:rPr lang="en-GB" altLang="en-US" sz="2400" dirty="0">
                <a:latin typeface="Twinkl" panose="02000000000000000000" pitchFamily="2" charset="0"/>
              </a:rPr>
              <a:t>The check takes approximately 5 to 10 minutes to 	complete.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Twinkl" panose="02000000000000000000" pitchFamily="2" charset="0"/>
              </a:rPr>
              <a:t> 	They will be asked to ‘sound out’ a word and blend 	the sounds together. e.g. d-o-g – dog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Twinkl" panose="02000000000000000000" pitchFamily="2" charset="0"/>
              </a:rPr>
              <a:t> 	The check will consist of 40 words and non-words;  </a:t>
            </a:r>
            <a:endParaRPr lang="en-GB" altLang="en-US" sz="2400" dirty="0">
              <a:solidFill>
                <a:srgbClr val="CC0000"/>
              </a:solidFill>
              <a:latin typeface="Twinkl" panose="02000000000000000000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Twinkl" panose="02000000000000000000" pitchFamily="2" charset="0"/>
              </a:rPr>
              <a:t> 	Children will be told if the word is a real or ‘alien’ 	word, with a corresponding alien image.</a:t>
            </a:r>
            <a:r>
              <a:rPr lang="en-GB" altLang="en-US" sz="2400" dirty="0"/>
              <a:t>	</a:t>
            </a: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C8C6EA13-C085-4242-A9BD-469E9192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212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630" name="Rectangle 7">
            <a:extLst>
              <a:ext uri="{FF2B5EF4-FFF2-40B4-BE49-F238E27FC236}">
                <a16:creationId xmlns:a16="http://schemas.microsoft.com/office/drawing/2014/main" id="{578065ED-6459-48AD-8D5E-9FB5CB47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214564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632" name="Rectangle 11">
            <a:extLst>
              <a:ext uri="{FF2B5EF4-FFF2-40B4-BE49-F238E27FC236}">
                <a16:creationId xmlns:a16="http://schemas.microsoft.com/office/drawing/2014/main" id="{17673434-5F6E-4C21-90F1-0915FA98B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2259013"/>
            <a:ext cx="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7177" name="Picture 10" descr="http://t1.gstatic.com/images?q=tbn:ANd9GcTF82sc7cDpxbcU2jFciBxDWWdB_vAYiXO85hnZ4bkkalktk8Mu">
            <a:hlinkClick r:id="rId2"/>
            <a:extLst>
              <a:ext uri="{FF2B5EF4-FFF2-40B4-BE49-F238E27FC236}">
                <a16:creationId xmlns:a16="http://schemas.microsoft.com/office/drawing/2014/main" id="{2AE6530F-65AC-4540-89CA-85607472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4173">
            <a:off x="9085431" y="3107777"/>
            <a:ext cx="1052293" cy="667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634" name="Rectangle 12">
            <a:extLst>
              <a:ext uri="{FF2B5EF4-FFF2-40B4-BE49-F238E27FC236}">
                <a16:creationId xmlns:a16="http://schemas.microsoft.com/office/drawing/2014/main" id="{D15CC924-4525-413A-A745-4AC07516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2408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635" name="Rectangle 13">
            <a:extLst>
              <a:ext uri="{FF2B5EF4-FFF2-40B4-BE49-F238E27FC236}">
                <a16:creationId xmlns:a16="http://schemas.microsoft.com/office/drawing/2014/main" id="{B58C7C02-57C9-49D6-9A57-24D76BA3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2408239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7" y="426699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8" y="-131585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29" y="113319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9" y="5868955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94" y="5530348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805C17-FD8C-49D4-8BC2-A06108A15421}"/>
              </a:ext>
            </a:extLst>
          </p:cNvPr>
          <p:cNvSpPr/>
          <p:nvPr/>
        </p:nvSpPr>
        <p:spPr>
          <a:xfrm>
            <a:off x="2258007" y="1133195"/>
            <a:ext cx="82016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anose="02000000000000000000" pitchFamily="2" charset="0"/>
              </a:rPr>
              <a:t>Phonics is a way of teaching reading where children are taught to read by breaking down words into separate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anose="02000000000000000000" pitchFamily="2" charset="0"/>
              </a:rPr>
              <a:t>sounds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anose="02000000000000000000" pitchFamily="2" charset="0"/>
              </a:rPr>
              <a:t> </a:t>
            </a:r>
            <a:r>
              <a:rPr lang="en-GB" dirty="0">
                <a:latin typeface="Twinkl" panose="02000000000000000000" pitchFamily="2" charset="0"/>
              </a:rPr>
              <a:t>or ‘phonemes’.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anose="02000000000000000000" pitchFamily="2" charset="0"/>
              </a:rPr>
              <a:t>They are then taught how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anose="02000000000000000000" pitchFamily="2" charset="0"/>
              </a:rPr>
              <a:t>blend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anose="02000000000000000000" pitchFamily="2" charset="0"/>
              </a:rPr>
              <a:t> </a:t>
            </a:r>
            <a:r>
              <a:rPr lang="en-GB" dirty="0">
                <a:latin typeface="Twinkl" panose="02000000000000000000" pitchFamily="2" charset="0"/>
              </a:rPr>
              <a:t>these sounds together to read the whole word; Children will use their phonic (sounds) knowledge to read and spell words.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BB4F1-6B24-406F-9B19-30D3ECE3B822}"/>
              </a:ext>
            </a:extLst>
          </p:cNvPr>
          <p:cNvSpPr txBox="1"/>
          <p:nvPr/>
        </p:nvSpPr>
        <p:spPr>
          <a:xfrm>
            <a:off x="3473120" y="195036"/>
            <a:ext cx="50500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inkl" panose="02000000000000000000" pitchFamily="2" charset="0"/>
              </a:rPr>
              <a:t>What is phonics? 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3D146-68BD-49F9-BD65-426FD04D75CC}"/>
              </a:ext>
            </a:extLst>
          </p:cNvPr>
          <p:cNvSpPr txBox="1"/>
          <p:nvPr/>
        </p:nvSpPr>
        <p:spPr>
          <a:xfrm>
            <a:off x="3570983" y="3733037"/>
            <a:ext cx="505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000" b="1" dirty="0">
                <a:latin typeface="Twinkl" panose="02000000000000000000" pitchFamily="2" charset="0"/>
              </a:rPr>
              <a:t>Why teach phonics?</a:t>
            </a:r>
            <a:endParaRPr lang="en-GB" sz="4000" dirty="0">
              <a:latin typeface="Twinkl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BC3D0-3DD7-44D8-A2B8-6C46CFEFE5DD}"/>
              </a:ext>
            </a:extLst>
          </p:cNvPr>
          <p:cNvSpPr/>
          <p:nvPr/>
        </p:nvSpPr>
        <p:spPr>
          <a:xfrm>
            <a:off x="2358308" y="4570182"/>
            <a:ext cx="770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anose="02000000000000000000" pitchFamily="2" charset="0"/>
              </a:rPr>
              <a:t>Phonics helps children develop good reading and spelling skills.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anose="02000000000000000000" pitchFamily="2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anose="02000000000000000000" pitchFamily="2" charset="0"/>
              </a:rPr>
              <a:t>The ability to read and write is a vital skill for all children, paving the way for an enjoyable and successful school experience.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0CB62B1C-7368-4F1C-BB1F-90C29FFD7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554" y="432010"/>
            <a:ext cx="6753471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How will it be administered?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ECA3259-78B0-431C-A745-A2E07A5F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EA20B088-9D68-4E72-A8B9-AD7E79CC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406093"/>
            <a:ext cx="8572500" cy="42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Twinkl" panose="02000000000000000000" pitchFamily="2" charset="0"/>
              </a:rPr>
              <a:t> 	Your child’s class teacher or the Phonics Lead will    conduct all of the screening checks with the children;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Twinkl" panose="02000000000000000000" pitchFamily="2" charset="0"/>
              </a:rPr>
              <a:t> 	The children will complete the check one to one 	in a quiet area of the school;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Twinkl" panose="02000000000000000000" pitchFamily="2" charset="0"/>
              </a:rPr>
              <a:t> 	We are not permitted to indicate to the children 	at the time whether they have correctly sounded 	out and / or blended the word. </a:t>
            </a:r>
          </a:p>
        </p:txBody>
      </p:sp>
      <p:sp>
        <p:nvSpPr>
          <p:cNvPr id="28677" name="Rectangle 6">
            <a:extLst>
              <a:ext uri="{FF2B5EF4-FFF2-40B4-BE49-F238E27FC236}">
                <a16:creationId xmlns:a16="http://schemas.microsoft.com/office/drawing/2014/main" id="{46715A38-F43F-416B-A131-E82F3106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1781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4DD398F5-DADB-46AD-950F-CEE6DE14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8800" y="260648"/>
            <a:ext cx="6565473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10" dirty="0">
                <a:ln w="11430"/>
                <a:gradFill>
                  <a:gsLst>
                    <a:gs pos="0">
                      <a:srgbClr val="000000">
                        <a:tint val="70000"/>
                        <a:satMod val="245000"/>
                      </a:srgbClr>
                    </a:gs>
                    <a:gs pos="75000">
                      <a:srgbClr val="0000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00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Examples of words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919130B-B497-4579-9D9B-0B7E06B6B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E56B2CCC-7FEA-4B61-938D-2986D44A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189039"/>
            <a:ext cx="35004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8E51E37C-B0B5-4C95-AC5F-019BF9B4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08089"/>
            <a:ext cx="3429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Users\Home\AppData\Local\Microsoft\Windows\Temporary Internet Files\Content.IE5\JJAUIFA6\MC900089010[1].wmf">
            <a:hlinkClick r:id="rId4"/>
            <a:extLst>
              <a:ext uri="{FF2B5EF4-FFF2-40B4-BE49-F238E27FC236}">
                <a16:creationId xmlns:a16="http://schemas.microsoft.com/office/drawing/2014/main" id="{783CE0DF-7AA4-4F2B-B134-3887C8D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48250"/>
            <a:ext cx="17986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CF28A8FC-F0C0-4F59-81DD-CD04C4CF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490415D6-B919-4D1D-B734-82B2CB58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636" y="449405"/>
            <a:ext cx="8876578" cy="575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000000"/>
                </a:solidFill>
                <a:latin typeface="Twinkl" panose="02000000000000000000" pitchFamily="2" charset="0"/>
              </a:rPr>
              <a:t>The screening check takes place in June 2026.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000000"/>
                </a:solidFill>
                <a:latin typeface="Twinkl" panose="02000000000000000000" pitchFamily="2" charset="0"/>
              </a:rPr>
              <a:t>Children will be scored against a national standard 	 (</a:t>
            </a:r>
            <a:r>
              <a:rPr lang="en-GB" altLang="en-US" sz="2400" i="1" dirty="0">
                <a:solidFill>
                  <a:srgbClr val="000000"/>
                </a:solidFill>
                <a:latin typeface="Twinkl" panose="02000000000000000000" pitchFamily="2" charset="0"/>
              </a:rPr>
              <a:t>the threshold pass mark will be released after the check week</a:t>
            </a:r>
            <a:r>
              <a:rPr lang="en-GB" altLang="en-US" sz="2400" dirty="0">
                <a:solidFill>
                  <a:srgbClr val="000000"/>
                </a:solidFill>
                <a:latin typeface="Twinkl" panose="02000000000000000000" pitchFamily="2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000000"/>
                </a:solidFill>
                <a:latin typeface="Twinkl" panose="02000000000000000000" pitchFamily="2" charset="0"/>
              </a:rPr>
              <a:t> We will inform you of whether your child falls within this standard or below, at the end of the Summer term.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rgbClr val="000000"/>
                </a:solidFill>
                <a:latin typeface="Twinkl" panose="02000000000000000000" pitchFamily="2" charset="0"/>
              </a:rPr>
              <a:t> If your child’s score falls below the national standard they will be expected to re-take the Phonics Screening Check when in Year 2 and will receive catch-up support. </a:t>
            </a:r>
            <a:r>
              <a:rPr lang="en-GB" altLang="en-US" sz="2400" dirty="0">
                <a:solidFill>
                  <a:srgbClr val="000000"/>
                </a:solidFill>
              </a:rPr>
              <a:t>	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0094299-7DD0-4C43-85FA-99FEB5C5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7C06B008-3D47-4D24-A93A-5E1C9254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17839"/>
            <a:ext cx="18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5C1E3E2D-5C1B-457D-B915-F68EBDAE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63875"/>
            <a:ext cx="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5" name="AutoShape 9" descr="data:image/jpeg;base64,/9j/4AAQSkZJRgABAQAAAQABAAD/2wCEAAkGBhMSEBUUERQVFRITFRgVGBYXGBwfGhodGxgcHhobHBgYHCYeFxkjIxYaIC8hJSkpLCwsFx4xNTAsNSYrLCoBCQoKDgwOGg8PGikkHyQpNCktKSwpLCwsLTQpNS8sKS8sLCwsLCwsLCkpLSwqLCosLCopKSo0LCwpLCwsLSkuNf/AABEIAJAAyAMBIgACEQEDEQH/xAAcAAEAAgMBAQEAAAAAAAAAAAAABQYDBAcCCAH/xABHEAABAwIEAwQHBAUJCQEAAAABAAIDBBEFEiExBkFRBxNhgSIyQlJxkaEjM7HBFCVDYtEIFXJzkqKys/A1VGOCk8LS4fEk/8QAGwEBAAIDAQEAAAAAAAAAAAAAAAECAwQFBgf/xAAyEQACAgAFAgMGBAcAAAAAAAAAAQIRAwQSITFBUQVhcRMikcHR4TKhsfAGFCMzQlKB/9oADAMBAAIRAxEAPwDuKIiAIiIAiIgCIiAIiIAiIgCIiAIteqxGKP7yRjL+84D8Ss0cgcAWkEHYg3B8wgPSIiAIiIAiIgCIiAIiIAiIgCIiAIqtxP2kUVFdr5BJMP2Udi7z5N8yq7HPi+KtBYW0FG+xDt5XsOtwRrqOmXfmqOS4RRzV0t2WjiPj+jojllkzS8oo/SeTyFh6t/Gy8cIcS1NW6V01G+mibl7syE5nXvf0SBptrtqvfDPAVJRC8bM83tTSelIT1v7PlZWNSr5YSlyzFVVLY2OfI4NYxpc5x2AAuSfAALhnFHa1VVj3NoXmnpAbCUD7WS25BP3bfK/jyFw7esUMeFiJpIdUzMiuOgu438PRAXHwAwNaOQsPILWzOK4JKPLPR+B+H4eanKeN+GNbd2+D1A6aN5khqqhkp3k71xJP7wPrKw8G9otTSZ21VQ57rukaJX3ZI3UuZd33b77G+7hoQLGvMesdXRtkFni/Q8x5rQjjz4k38/35Hpc/4Dl8fDvLpRl07P1+vxOq03adWPNNM1kLo6pz7QkFpYwBxDjLd2Zwyi/o2OawA3Ubj3bRWRufTxwU5qLX71r3FkQPvMc0Xfz3tqNDZUSSrmMMEWZoFMbxyBp7waEWOuQ6He3JYaenDBYXJJJJOpJO5J5lZp5qSlcZWq4r5+nQ4eU/hzGxMX+utMV5q36cmtU4X3z3S1D3yzPN3vc7c/wUlgOPVWGOD6ORxjBzPp3m8bxzsPZd4jX8FrueQUikNyDuLbdCFhjmMRPVZ6XF8IyM4eyUEm9k1z35/wCdT6O4S4oixCkjqYdA8Wc0nVjh6zT4j6ix5qZXIP5PsxAr4r+gyaNw6XeH305eoF19dmLtWfNMSDw5uD6OvgERFJQIiIAiIgCIiAIiICv8Z8Yx4dC2R7HSOkdkYxu7ja+/LZVgU+LYobvccOpCNGt1md8ToW3/AOX4FdEfE11swBsbi42PUdCvaq42Ucbe72Oe8SdntJTYRVNp4QZBEXmR2shLSHE5jtsdBYK08GSB2HUhGg/R4vowD8ls8QNvSTg7GGT/AAFRfZu++E0h/wCC381CSUtiEkpbdiyIiK5kOW/yhKRxw6GVou2GpY53wLXNH1IHmuSEkuLhqLNcPEEG9vFfTXEmBsrKSank9WVhbfofZd8QQD5L5gjpJIJX00wtPTOcwtPtNvuOo2IPS3Vaeaja1I9H4DjqOI8GXWmvVWvnfnVGwNQC3ULLGV+Bg35nyv8AEL3ZcqR9Aw4vl/kERLqhnMLhcr9jNszjoN/ID/6hOqyYdg8uIVTKODd+sr+UcdxmJ/hz0HNZ8ODm9KOXnM1h5TDeNPpwu76HUf5P2GObRT1Dxb9JnJbfm1gsD8Llw8l1NaeD4VHTQRwQi0cTQxo8B16k7k9StxdxKj5VKTk22ERFJAREQBLqh9rmNPpoKVwmkijfVNZKY75iwseSLtFxsNtfkqbwhVUs+M0jKNkrRG2aaR7u8BcMmVo+0JLm3J352UN70XUbi3aO3IiKSgREQBERAaOOj/8ALP8A1Mn+AqF7MT+qKT+q/wC4qcxaZjYX53sYHNcLvcANQeZXNOzztEo6bDYYJHPdMwPvHHG959ckagW1v1VG0pGNtKW51dFSYe0eSU2p8NrZBcDM5gYNT1cVdlZNPgupJ8BUHtO7Mm4iwTQER1sQ9B+wePcf+R5XPIq/IpLJtO0fKUc8jZHQVEboqiPRzHCx+IH1/BZRJY6runaT2dsxKHNHaOsi1ilGl/3HnctP0OvUHg0bnh74ZmmOohcWvYd7jc/BcvMZfR70eD3vg/jDzKWDiv31w/8Ab7/qbDnrHmJXl5A9ZwFupC9Q0UtTUQ0lMftZzbNya3m422FrnyWth4bk0kdrN5yGBhyxMR7Lp18j3hmHTVc4pqNueY6ud7MQ5uc7kBf68yvoHgXgWHDIMkfpyvsZZj6z3fk0XNh49SSs3BvBdPhtOIoG+kbGSQ+tI7qT06DYKfXYwsJYapHzfP5/Ezs9U9kuF0X38wiIspzwiIgCIiAoHalC6WSihZN3DhJNU96AHFvcxa2ad/vVF8AYCW4vJM6pkqSKGItfJa/20jvVtoG2juB++rFxf/tCh6FlWD8MkR/IKM7PRlrZGncUFM3TYiOWdnXwC0niS/mNF7UZtK9nZ0RERbphCIiAKscT4NiE8rRS1jaaDL6YDA55dc6gkbWtzGys6KGrIas543sZgkOarqamofe93PsPkQ4/VW3hrhiGhhEUAOUEnM4guNzfV1hdSyKFFLgqoRW6QXmSUNF3EADck2HzKrXEvGghkFNSxmornjSJuzAfbldsxv8ArTdR8PAUtU4SYtOZ9iKaO7adptzG8hHU2S+xOroiYqOPsPYbOrILjcCQH8Lr9pOPMPkOVlZAXE2A7wAnyNrreouH6aEARQQsA92No/ALxiPDNLUNyzU8Tx+8wfQ2uE94e8SLHgi4IIPMKp8Z9mNHiRD5Q6OdosJojZ1ujtLOHx1HVSnDPCcNA2RlOZMkj8+V7swboBZt9m6eKmlPqWTfJR8G7GsMp814TO5wsXVBzm3gLBoPiBfxW/wp2b0WHSyS0zHZ5Blu92Ysb7jCdm/M6DVSuJY+yGop4HNcXVTntaRawyNzHNc/gpRBqsIiKQEREARFG4zxHTUjc1TMyO4uAT6Rt7rR6TvIJdEN0SSKp4f2p4bM/I2oDT1ka5jT8HPAF/BWmKVrmhzSHNIuCDcEdQRuFCafAUk+Cn8VgnE6LezYKt3he8A+mb6rS4cZkxdtrAPopgR/QqgR/muW/wAXC2I0DveZVx/Nkbx/lqOwt362pST60FaPjaWE/wCvguZK1nV6fU21/ZZ0JERdQ1QiIgCIiAKr8c8QyQMjgpLGtq3d3EPdHtSHwaFaFQsRrmRcQxuqSGMdRlkDjo3OZPSF+RI08wqyexSb2LBwlwnHQw5Qc8z/AEpZnaukdzJJ1t0CnUWjiOO09Pbv5o4ydQHuAJ8iVOyRbZI3kUGOOcP/AN8p/wDqN/ipakrY5W54nte0+00gj5hLQtGZERSSVLjcZKjDpuTKwRk9BLG5v42+atqqvacz9WSv5wuimHxZK0rBV8cTSTvhw6l/Se6t3krnhkbSRfIHEek6xCpdMpdNlxRV3hTi8VZkikjMFVAbSwuNyOjmn2mnqvHaBickVHkhNp6qRlNGejpDYu8hc+StqVWTqVWRdXxLWVtS6HC8jIYCWy1UjczC4exGB61uZ8OXPVm4xxHD5LYjTiamAF6qnafRBNruYTy5jTzVzwHBmUlNHBEPRjaG/E83HxJufNZsUbGYJBN90Y357+7lOb6XVafNldL5vcieI+MYaagNW0iRhaO6sfXLvVH5nmACqpwdwQ2uDcRxP7eacBzIzpGxnsjJ7WnI6a8zquf19a5/D1O03LY66RjSenducB/fPyXe+H6mOSlhfDbunRMLANgMosPLbyVE9b3KReuW/YjZuz3Dnb0cGl9mAb/0bf8ApVnB6ObCcShpWSF9BWZ+7a83dE9rbloPTbwN+o1veL41DSxGWokbGxvM8/ADdx8BqqJglY/F8TZVsa5lDRZ2xFwsZJHCzjbkBp8LDmTa0kk1XJaSSarkzdtT54qKKppR9rSziS+XNlaY3scSNrekN1T+E+0CCrxKhdbu3RySRkOcPSNRDqWjkBIwtt+8zquzYvhjKinlhkF2Sscw/Bwt+d18/cIcL08tZR0eQtqqeeR9Sbm7RC69gdBZ7g23MAnqqzw4uanW6NiMnTR9GoiLMUCIiAIiIAo3HeHaesi7qpjD2bjkQerXDUFSSIGrKU3sppxoKmtDPcFQ7L8Ntlu0PZph8Zzfo4kd70xdIf75I+itCKulFdEexEScIULhY0lNY6fcs/8AFUrHcB/mWVtdQ5m0pc1tVTi5blJt3jQToR9L9Lrpiqfahi7IMMmDtXTN7ljeZc/TbwFz5KJJVZWaVWR+I4rUYlVOpaGUw0sOX9IqWes4uFxHEeRsRc6W/H2ey/JZ1PX1scwN87pM4PxYbArP2R0TI8JgLAAZMz3kc3ZiLnyaB5K5IlatiMdStkZxJRd7RTxu1zwvb55Dr81Bdk1I1mEU5bvIHSOPVznG/wCAHkrbMwFpB2II+aqPZHU58IgGnoZ4/wCy82T/ACJf4l6GLi+IU+I0FY3TPKaSW3tNkByX+Dh9QsnGk7GV+GPmNoRNKM3siQxgRXOw3cs3afCThr3tBLoZIpm2FzdkjTsPNTeLYPBW05inZnieAbHQjoQd2uCVyiGuUvU3pJQ0EuIAGpJNgPiTsuccYcXvr2vocJYZnP8AQlnH3bGnQgPOhJ2J6HS5Uwey6BwDJqismhba0Mk7jHpsLC1wFaqDD4oGCOGNkbG7NY0ADyCNN7BqUtuCpUXZfT/zY2imJdZ3emRpsRIfabfkBpY8lHYR2ZVlJdtLib44T7BiDrfAOcWg+IAXRkTQh7OJRoOyWmdJ3lZLPWSdZnnL/ZbbTwvZXWnp2xtDGNDWNFg1oAAHgBssiKySXBZRS4ComCcLuhx+rnynupIGPabaB8jgJADbU/YAnpm8Ve0UlgiIgCIiAIiIAvL5ANyBy1XpamKYVFURGKdgkjdu13hsfAjqEBtoqTJwfXU1/wCbq093ygqgZGDwbJq9o8NV7MOOS2BfQ045vYHyO8musPqq6vIpqfYsGPcRwUcRkqHhoA0b7TjyDW7uJ2VY4cweatqRiFcwsa0EUtO79m0/tHg/tHfT5KQwXs/ijlE9U91ZVDaWbZvTJH6rLK1JTfIpvdnNMPrZsElfBNFLLhz5C+GWNpcYsxuWOaOQ/ja97CSru1aEty0UNRVTu0axsL2gHkXOc0WbfpdXlFGlrhjS1smYqYuLG94AHlozAbA21A8L3WvhWDw00fd07BHHcuyt2udzqt1FcuEREAREQBERAEREAREQBERAEREAREQBERAEREAREQBERAEREAREQBERAEREAREQBERAEREB/9k=">
            <a:hlinkClick r:id="rId2"/>
            <a:extLst>
              <a:ext uri="{FF2B5EF4-FFF2-40B4-BE49-F238E27FC236}">
                <a16:creationId xmlns:a16="http://schemas.microsoft.com/office/drawing/2014/main" id="{D6A2940B-AEA1-49C7-B2D8-4CFD18A39B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218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361346"/>
            <a:ext cx="1329935" cy="9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919" y="1095491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870576" y="178480"/>
            <a:ext cx="1033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" panose="02000000000000000000" pitchFamily="2" charset="0"/>
              </a:rPr>
              <a:t>Activities to support early reading and phonics at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C140B-270C-4716-A511-514D007EC0FC}"/>
              </a:ext>
            </a:extLst>
          </p:cNvPr>
          <p:cNvSpPr/>
          <p:nvPr/>
        </p:nvSpPr>
        <p:spPr>
          <a:xfrm>
            <a:off x="1452039" y="933061"/>
            <a:ext cx="91746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winkl" panose="02000000000000000000" pitchFamily="2" charset="0"/>
              </a:rPr>
              <a:t>Make it fun and share as many books as possible.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Encourage independence by giving them time to solve new words using meaning and visual clues.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Revisit books. There is nothing wrong with reading a familiar book or a familiar text.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Focus on how the reading sounds, as this will add more meaning to a story. </a:t>
            </a:r>
          </a:p>
          <a:p>
            <a:endParaRPr lang="en-GB" sz="2400" dirty="0">
              <a:latin typeface="Twinkl" panose="02000000000000000000" pitchFamily="2" charset="0"/>
            </a:endParaRPr>
          </a:p>
          <a:p>
            <a:r>
              <a:rPr lang="en-GB" sz="2400" dirty="0">
                <a:latin typeface="Twinkl" panose="02000000000000000000" pitchFamily="2" charset="0"/>
              </a:rPr>
              <a:t>• Praise them in their efforts and make them feel as though they are achieving. </a:t>
            </a:r>
          </a:p>
          <a:p>
            <a:endParaRPr lang="en-GB" sz="2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8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361346"/>
            <a:ext cx="1329935" cy="9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919" y="1095491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017037" y="171105"/>
            <a:ext cx="9644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" panose="02000000000000000000" pitchFamily="2" charset="0"/>
              </a:rPr>
              <a:t>Links to support phonics at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C140B-270C-4716-A511-514D007EC0FC}"/>
              </a:ext>
            </a:extLst>
          </p:cNvPr>
          <p:cNvSpPr/>
          <p:nvPr/>
        </p:nvSpPr>
        <p:spPr>
          <a:xfrm>
            <a:off x="1452039" y="933061"/>
            <a:ext cx="917467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winkl" panose="02000000000000000000" pitchFamily="2" charset="0"/>
              </a:rPr>
              <a:t>Information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Twinkl" panose="02000000000000000000" pitchFamily="2" charset="0"/>
                <a:hlinkClick r:id="rId12"/>
              </a:rPr>
              <a:t>https://monsterphonics.com/how-it-works/</a:t>
            </a:r>
            <a:endParaRPr lang="en-GB" sz="1600" b="1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Twinkl" panose="02000000000000000000" pitchFamily="2" charset="0"/>
                <a:hlinkClick r:id="rId13"/>
              </a:rPr>
              <a:t>https://monsterphonics.com/free-phonics-worksheets/</a:t>
            </a:r>
            <a:endParaRPr lang="en-GB" sz="1600" b="1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Twinkl" panose="02000000000000000000" pitchFamily="2" charset="0"/>
                <a:hlinkClick r:id="rId14"/>
              </a:rPr>
              <a:t>Monster Phonics Pure Speech Sounds</a:t>
            </a:r>
            <a:r>
              <a:rPr lang="en-GB" sz="1600" b="1" dirty="0">
                <a:latin typeface="Twinkl" panose="02000000000000000000" pitchFamily="2" charset="0"/>
              </a:rPr>
              <a:t> </a:t>
            </a:r>
          </a:p>
          <a:p>
            <a:endParaRPr lang="en-GB" sz="2400" b="1" dirty="0">
              <a:latin typeface="Twinkl" panose="02000000000000000000" pitchFamily="2" charset="0"/>
            </a:endParaRPr>
          </a:p>
          <a:p>
            <a:r>
              <a:rPr lang="en-GB" sz="2400" b="1" dirty="0">
                <a:latin typeface="Twinkl" panose="02000000000000000000" pitchFamily="2" charset="0"/>
              </a:rPr>
              <a:t>Free Online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Twinkl" panose="02000000000000000000" pitchFamily="2" charset="0"/>
                <a:hlinkClick r:id="rId15"/>
              </a:rPr>
              <a:t>https://www.phonicsplay.co.uk/resources</a:t>
            </a:r>
            <a:endParaRPr lang="en-GB" b="1" dirty="0">
              <a:latin typeface="Twinkl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Twinkl" panose="02000000000000000000" pitchFamily="2" charset="0"/>
                <a:hlinkClick r:id="rId16"/>
              </a:rPr>
              <a:t>https://www.topmarks.co.uk/english-games/5-7-years/letters-and-sounds</a:t>
            </a:r>
            <a:endParaRPr lang="en-GB" b="1" dirty="0">
              <a:latin typeface="Twinkl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Twinkl" panose="02000000000000000000" pitchFamily="2" charset="0"/>
                <a:hlinkClick r:id="rId17"/>
              </a:rPr>
              <a:t>https://www.topmarks.co.uk/english-games/3-5-years/letters-and-sounds</a:t>
            </a:r>
            <a:endParaRPr lang="en-GB" b="1" dirty="0">
              <a:latin typeface="Twinkl" panose="02000000000000000000" pitchFamily="2" charset="0"/>
            </a:endParaRPr>
          </a:p>
          <a:p>
            <a:endParaRPr lang="en-GB" sz="2400" b="1" dirty="0">
              <a:latin typeface="Twinkl" panose="02000000000000000000" pitchFamily="2" charset="0"/>
            </a:endParaRPr>
          </a:p>
          <a:p>
            <a:r>
              <a:rPr lang="en-GB" sz="2400" b="1" dirty="0">
                <a:latin typeface="Twinkl" panose="02000000000000000000" pitchFamily="2" charset="0"/>
              </a:rPr>
              <a:t>Apps</a:t>
            </a:r>
            <a:endParaRPr lang="en-GB" b="1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winkl" panose="02000000000000000000" pitchFamily="2" charset="0"/>
                <a:hlinkClick r:id="rId18"/>
              </a:rPr>
              <a:t>https://monsterphonics.com/monster-phonics-apps/</a:t>
            </a:r>
            <a:endParaRPr lang="en-GB" b="1" dirty="0">
              <a:latin typeface="Twinkl" panose="02000000000000000000" pitchFamily="2" charset="0"/>
            </a:endParaRPr>
          </a:p>
          <a:p>
            <a:endParaRPr lang="en-GB" b="1" dirty="0"/>
          </a:p>
          <a:p>
            <a:r>
              <a:rPr lang="en-GB" sz="2400" b="1" dirty="0">
                <a:latin typeface="Twinkl" panose="02000000000000000000" pitchFamily="2" charset="0"/>
              </a:rPr>
              <a:t>School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latin typeface="Twinkl" panose="02000000000000000000" pitchFamily="2" charset="0"/>
                <a:hlinkClick r:id="rId19"/>
              </a:rPr>
              <a:t>Eardisley</a:t>
            </a:r>
            <a:r>
              <a:rPr lang="en-GB" b="1" dirty="0">
                <a:latin typeface="Twinkl" panose="02000000000000000000" pitchFamily="2" charset="0"/>
                <a:hlinkClick r:id="rId19"/>
              </a:rPr>
              <a:t> CE Primary School - Phonics</a:t>
            </a:r>
            <a:endParaRPr lang="en-GB" b="1" dirty="0">
              <a:latin typeface="Twinkl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7801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DA1-0925-8B25-BEDA-50DB15E4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anose="02000000000000000000" pitchFamily="2" charset="0"/>
              </a:rPr>
              <a:t>Monster Phonics Launch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62E5-4466-13E3-7B44-1A1AAEE47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Thursday 5</a:t>
            </a:r>
            <a:r>
              <a:rPr lang="en-GB" baseline="30000" dirty="0">
                <a:latin typeface="Twinkl" panose="02000000000000000000" pitchFamily="2" charset="0"/>
              </a:rPr>
              <a:t>th</a:t>
            </a:r>
            <a:r>
              <a:rPr lang="en-GB" dirty="0">
                <a:latin typeface="Twinkl" panose="02000000000000000000" pitchFamily="2" charset="0"/>
              </a:rPr>
              <a:t> February</a:t>
            </a: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                               </a:t>
            </a: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Children in Rowan and Beech may come in dressed as one of the characters or just wearing the colour of their favourite monster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9833F-FAED-A0D9-17C9-FFCA882A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82" y="2369896"/>
            <a:ext cx="3299309" cy="247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B0269-A334-43C7-8B29-1B2CE489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630" y="1943100"/>
            <a:ext cx="2217241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E9C73-EC9C-04AE-07AB-F8055FEF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5752">
            <a:off x="8080601" y="782177"/>
            <a:ext cx="3538330" cy="3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8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2398CD-6BD4-406E-9FB7-0279E00A9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1262558"/>
            <a:ext cx="7735248" cy="43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7" y="426699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8" y="-327528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29" y="113319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9" y="5868955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94" y="5530348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0F8D3DF-5F23-4A17-8DFF-F26B8624C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933" y="234469"/>
            <a:ext cx="64807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="1" u="sng" kern="0" dirty="0">
                <a:latin typeface="Twinkl" panose="02000000000000000000" pitchFamily="2" charset="0"/>
              </a:rPr>
              <a:t>Phoneme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6AC6F96-8112-4452-99A3-5B5AE3514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339" y="1352215"/>
            <a:ext cx="7707297" cy="184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2800" kern="0" dirty="0">
                <a:latin typeface="Twinkl" panose="02000000000000000000" pitchFamily="2" charset="0"/>
              </a:rPr>
              <a:t>The smallest unit of sound in a word.</a:t>
            </a:r>
          </a:p>
          <a:p>
            <a:pPr marL="0" indent="0" eaLnBrk="1" hangingPunct="1">
              <a:buNone/>
            </a:pPr>
            <a:endParaRPr lang="en-GB" altLang="en-US" sz="1400" kern="0" dirty="0">
              <a:latin typeface="Twinkl" panose="02000000000000000000" pitchFamily="2" charset="0"/>
            </a:endParaRPr>
          </a:p>
          <a:p>
            <a:pPr eaLnBrk="1" hangingPunct="1"/>
            <a:r>
              <a:rPr lang="en-GB" altLang="en-US" sz="2800" kern="0" dirty="0">
                <a:latin typeface="Twinkl" panose="02000000000000000000" pitchFamily="2" charset="0"/>
              </a:rPr>
              <a:t>There are 44 phonemes that we teach. 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C35853C-8BAF-438E-938D-7218C81F1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933" y="3196738"/>
            <a:ext cx="6551003" cy="83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="1" u="sng" kern="0" dirty="0">
                <a:latin typeface="Twinkl" panose="02000000000000000000" pitchFamily="2" charset="0"/>
              </a:rPr>
              <a:t>Grapheme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DD6FF-FFAC-4DC1-BFDC-9E2366CBCD02}"/>
              </a:ext>
            </a:extLst>
          </p:cNvPr>
          <p:cNvSpPr/>
          <p:nvPr/>
        </p:nvSpPr>
        <p:spPr>
          <a:xfrm>
            <a:off x="2121667" y="4033027"/>
            <a:ext cx="79486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inkl" panose="02000000000000000000" pitchFamily="2" charset="0"/>
              </a:rPr>
              <a:t>Is a letter or group of letters which represent one single sound (phoneme). </a:t>
            </a:r>
          </a:p>
          <a:p>
            <a:endParaRPr lang="en-GB" sz="1400" dirty="0">
              <a:latin typeface="Twinkl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inkl" panose="02000000000000000000" pitchFamily="2" charset="0"/>
              </a:rPr>
              <a:t>It is the way of writing down a phoneme. e.g. 1 letter - a, 2 letters - ck, </a:t>
            </a:r>
            <a:r>
              <a:rPr lang="en-GB" sz="2800" dirty="0" err="1">
                <a:latin typeface="Twinkl" panose="02000000000000000000" pitchFamily="2" charset="0"/>
              </a:rPr>
              <a:t>sh</a:t>
            </a:r>
            <a:r>
              <a:rPr lang="en-GB" sz="2800" dirty="0">
                <a:latin typeface="Twinkl" panose="02000000000000000000" pitchFamily="2" charset="0"/>
              </a:rPr>
              <a:t>, 3 letters - air, </a:t>
            </a:r>
            <a:r>
              <a:rPr lang="en-GB" sz="2800" dirty="0" err="1">
                <a:latin typeface="Twinkl" panose="02000000000000000000" pitchFamily="2" charset="0"/>
              </a:rPr>
              <a:t>igh</a:t>
            </a:r>
            <a:r>
              <a:rPr lang="en-GB" sz="2800" dirty="0">
                <a:latin typeface="Twinkl" panose="02000000000000000000" pitchFamily="2" charset="0"/>
              </a:rPr>
              <a:t> or 4 letters -</a:t>
            </a:r>
            <a:r>
              <a:rPr lang="en-GB" sz="2800" dirty="0" err="1">
                <a:latin typeface="Twinkl" panose="02000000000000000000" pitchFamily="2" charset="0"/>
              </a:rPr>
              <a:t>ough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7" y="426699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8" y="-327528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29" y="113319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9" y="5868955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94" y="5530348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2F118D-7174-44C2-B94F-E60911506226}"/>
              </a:ext>
            </a:extLst>
          </p:cNvPr>
          <p:cNvSpPr/>
          <p:nvPr/>
        </p:nvSpPr>
        <p:spPr>
          <a:xfrm>
            <a:off x="3017957" y="520125"/>
            <a:ext cx="527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4000" b="1" dirty="0">
                <a:latin typeface="Twinkl" panose="02000000000000000000" pitchFamily="2" charset="0"/>
              </a:rPr>
              <a:t>The 44 phonemes</a:t>
            </a:r>
          </a:p>
        </p:txBody>
      </p:sp>
      <p:graphicFrame>
        <p:nvGraphicFramePr>
          <p:cNvPr id="18" name="Group 8">
            <a:extLst>
              <a:ext uri="{FF2B5EF4-FFF2-40B4-BE49-F238E27FC236}">
                <a16:creationId xmlns:a16="http://schemas.microsoft.com/office/drawing/2014/main" id="{E806E63C-10ED-485E-8A9B-8358C2166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4277"/>
              </p:ext>
            </p:extLst>
          </p:nvPr>
        </p:nvGraphicFramePr>
        <p:xfrm>
          <a:off x="1866122" y="1698171"/>
          <a:ext cx="8005669" cy="4385127"/>
        </p:xfrm>
        <a:graphic>
          <a:graphicData uri="http://schemas.openxmlformats.org/drawingml/2006/table">
            <a:tbl>
              <a:tblPr/>
              <a:tblGrid>
                <a:gridCol w="6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9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9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96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/b/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/d/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/f/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/g/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/h/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/j/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/k/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/l/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/m/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/n/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/ng/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/p/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/r/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/s/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/t/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/v/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/w/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/y/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/z/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/th/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/th/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/ch/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/sh/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/zh/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/a/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/e/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/i/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/o/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/u/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/ae/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/ee/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/ie/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/oe/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ue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/oo/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/ar/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/ur/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/au/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/er/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/ow/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/oi/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/air/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/ear/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ure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2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7" y="426699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8" y="-327528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29" y="113319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9" y="5868955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94" y="5530348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C272DF-E792-44DC-9153-1190C3239539}"/>
              </a:ext>
            </a:extLst>
          </p:cNvPr>
          <p:cNvSpPr/>
          <p:nvPr/>
        </p:nvSpPr>
        <p:spPr>
          <a:xfrm>
            <a:off x="3864188" y="584052"/>
            <a:ext cx="4675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b="1" dirty="0">
                <a:latin typeface="Twinkl" panose="02000000000000000000" pitchFamily="2" charset="0"/>
              </a:rPr>
              <a:t>Saying the sounds</a:t>
            </a:r>
            <a:endParaRPr lang="en-GB" sz="4000" dirty="0">
              <a:latin typeface="Twinkl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1D8EE-16FD-4DEA-B0DE-9F2E54664F0E}"/>
              </a:ext>
            </a:extLst>
          </p:cNvPr>
          <p:cNvSpPr/>
          <p:nvPr/>
        </p:nvSpPr>
        <p:spPr>
          <a:xfrm>
            <a:off x="2736094" y="1570663"/>
            <a:ext cx="71356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Twinkl" panose="02000000000000000000" pitchFamily="2" charset="0"/>
              </a:rPr>
              <a:t>Your child will be taught how to pronounce the sounds (phonemes) correctly to make blending easier.</a:t>
            </a:r>
          </a:p>
          <a:p>
            <a:endParaRPr lang="en-GB" altLang="en-US" sz="2400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Twinkl" panose="02000000000000000000" pitchFamily="2" charset="0"/>
              </a:rPr>
              <a:t>Sounds should be sustained where possible (</a:t>
            </a:r>
            <a:r>
              <a:rPr lang="en-GB" altLang="en-US" sz="2400" dirty="0" err="1">
                <a:latin typeface="Twinkl" panose="02000000000000000000" pitchFamily="2" charset="0"/>
              </a:rPr>
              <a:t>eg</a:t>
            </a:r>
            <a:r>
              <a:rPr lang="en-GB" altLang="en-US" sz="2400" dirty="0">
                <a:latin typeface="Twinkl" panose="02000000000000000000" pitchFamily="2" charset="0"/>
              </a:rPr>
              <a:t>, </a:t>
            </a:r>
            <a:r>
              <a:rPr lang="en-GB" altLang="en-US" sz="2400" dirty="0" err="1">
                <a:latin typeface="Twinkl" panose="02000000000000000000" pitchFamily="2" charset="0"/>
              </a:rPr>
              <a:t>sss</a:t>
            </a:r>
            <a:r>
              <a:rPr lang="en-GB" altLang="en-US" sz="2400" dirty="0">
                <a:latin typeface="Twinkl" panose="02000000000000000000" pitchFamily="2" charset="0"/>
              </a:rPr>
              <a:t>, mmm, </a:t>
            </a:r>
            <a:r>
              <a:rPr lang="en-GB" altLang="en-US" sz="2400" dirty="0" err="1">
                <a:latin typeface="Twinkl" panose="02000000000000000000" pitchFamily="2" charset="0"/>
              </a:rPr>
              <a:t>fff</a:t>
            </a:r>
            <a:r>
              <a:rPr lang="en-GB" altLang="en-US" sz="2400" dirty="0">
                <a:latin typeface="Twinkl" panose="02000000000000000000" pitchFamily="2" charset="0"/>
              </a:rPr>
              <a:t>)</a:t>
            </a:r>
          </a:p>
          <a:p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Twinkl" panose="02000000000000000000" pitchFamily="2" charset="0"/>
              </a:rPr>
              <a:t>If not,  ‘uh’ sounds after consonants should be reduced where possible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Twinkl" panose="02000000000000000000" pitchFamily="2" charset="0"/>
              </a:rPr>
              <a:t>(</a:t>
            </a:r>
            <a:r>
              <a:rPr lang="en-GB" altLang="en-US" sz="2400" dirty="0" err="1">
                <a:latin typeface="Twinkl" panose="02000000000000000000" pitchFamily="2" charset="0"/>
              </a:rPr>
              <a:t>eg</a:t>
            </a:r>
            <a:r>
              <a:rPr lang="en-GB" altLang="en-US" sz="2400" dirty="0">
                <a:latin typeface="Twinkl" panose="02000000000000000000" pitchFamily="2" charset="0"/>
              </a:rPr>
              <a:t>, try to avoid saying ‘b-uh’, ‘c-uh’)</a:t>
            </a:r>
          </a:p>
        </p:txBody>
      </p:sp>
    </p:spTree>
    <p:extLst>
      <p:ext uri="{BB962C8B-B14F-4D97-AF65-F5344CB8AC3E}">
        <p14:creationId xmlns:p14="http://schemas.microsoft.com/office/powerpoint/2010/main" val="67484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AAE5D-416F-A2B9-D3BB-D33B8EB7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3435141-045E-7EDD-6589-ED04F006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8337572B-5BF7-D707-95E9-4E7D73F8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7" y="426699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B1E55F33-CBC3-AEE8-E87D-8CCE80BA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8" y="-327528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3C791347-0DB2-2A8F-B00A-04AACE5B22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EC26245B-50DD-A19F-8871-DBD54488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29" y="113319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259F82F3-C736-4532-BC2D-C43EBE0C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7C4E28E7-02FF-C57C-C381-5093F0CCA72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9" y="5868955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86FF5851-B09F-EB4B-88FB-43178B83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B2243EE2-B5B9-6866-29B1-265748B9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94" y="5530348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ADEA1CF-CD57-2A54-6153-91ECF9285D7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6648E8-ED03-8231-5D74-7E38D06E7600}"/>
              </a:ext>
            </a:extLst>
          </p:cNvPr>
          <p:cNvSpPr/>
          <p:nvPr/>
        </p:nvSpPr>
        <p:spPr>
          <a:xfrm>
            <a:off x="4017002" y="637737"/>
            <a:ext cx="5329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b="1" dirty="0">
                <a:latin typeface="Twinkl" panose="02000000000000000000" pitchFamily="2" charset="0"/>
              </a:rPr>
              <a:t>Saying the sounds</a:t>
            </a:r>
            <a:endParaRPr lang="en-GB" sz="4000" dirty="0">
              <a:latin typeface="Twinkl" panose="02000000000000000000" pitchFamily="2" charset="0"/>
            </a:endParaRPr>
          </a:p>
        </p:txBody>
      </p:sp>
      <p:pic>
        <p:nvPicPr>
          <p:cNvPr id="2" name="Online Media 1" title="Monster Phonics Pure Speech Sounds">
            <a:hlinkClick r:id="" action="ppaction://media"/>
            <a:extLst>
              <a:ext uri="{FF2B5EF4-FFF2-40B4-BE49-F238E27FC236}">
                <a16:creationId xmlns:a16="http://schemas.microsoft.com/office/drawing/2014/main" id="{B3BCCBAA-F1A0-38CF-E488-B8B5A6A96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2390629" y="1775218"/>
            <a:ext cx="7637787" cy="43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2332343"/>
            <a:ext cx="1730598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2552890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60" y="107580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3862081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16" y="556975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1730101" y="171105"/>
            <a:ext cx="8931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Twinkl" panose="02000000000000000000" pitchFamily="2" charset="0"/>
              </a:rPr>
              <a:t>Counting the sounds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7BF7D1-61ED-4BFA-B729-37E6C16D4DF4}"/>
              </a:ext>
            </a:extLst>
          </p:cNvPr>
          <p:cNvSpPr/>
          <p:nvPr/>
        </p:nvSpPr>
        <p:spPr>
          <a:xfrm>
            <a:off x="1464906" y="940546"/>
            <a:ext cx="9121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Children learn each letter by its phoneme, then later its name. Children will learn to use a phoneme frame and will understand that 1 box gets 1 sounds regardless of how many letters are in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218F5-9E6D-4FD6-8A43-87EEA4FCA6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6243" y="2232621"/>
            <a:ext cx="2994991" cy="200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31E8B-074A-49E3-81FF-C482D91B4A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8887" y="2232621"/>
            <a:ext cx="2954371" cy="2007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9B11E-A9A6-4C50-A19A-E175F9155D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2341" y="2208812"/>
            <a:ext cx="2925309" cy="20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87" y="-219427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8" y="-327528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14" y="852103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00" y="2355458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25" y="5824014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7" y="2471331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48" y="5736434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C272DF-E792-44DC-9153-1190C3239539}"/>
              </a:ext>
            </a:extLst>
          </p:cNvPr>
          <p:cNvSpPr/>
          <p:nvPr/>
        </p:nvSpPr>
        <p:spPr>
          <a:xfrm>
            <a:off x="4326105" y="632770"/>
            <a:ext cx="413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Twinkl" panose="02000000000000000000" pitchFamily="2" charset="0"/>
              </a:rPr>
              <a:t>Monster Phonics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6F8EE-6CCF-4E7B-B1D5-5130E07AB61C}"/>
              </a:ext>
            </a:extLst>
          </p:cNvPr>
          <p:cNvSpPr/>
          <p:nvPr/>
        </p:nvSpPr>
        <p:spPr>
          <a:xfrm>
            <a:off x="1840731" y="1291938"/>
            <a:ext cx="8785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anose="02000000000000000000" pitchFamily="2" charset="0"/>
              </a:rPr>
              <a:t>Monster Phonics is the phonic scheme which we use here at </a:t>
            </a:r>
            <a:r>
              <a:rPr lang="en-GB" dirty="0" err="1">
                <a:latin typeface="Twinkl" panose="02000000000000000000" pitchFamily="2" charset="0"/>
              </a:rPr>
              <a:t>Eardisley</a:t>
            </a:r>
            <a:r>
              <a:rPr lang="en-GB" dirty="0">
                <a:latin typeface="Twinkl" panose="02000000000000000000" pitchFamily="2" charset="0"/>
              </a:rPr>
              <a:t> School</a:t>
            </a:r>
          </a:p>
          <a:p>
            <a:endParaRPr lang="en-GB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anose="02000000000000000000" pitchFamily="2" charset="0"/>
              </a:rPr>
              <a:t>Monster Phonics is a multi-sensory approach to learning phonics.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anose="02000000000000000000" pitchFamily="2" charset="0"/>
              </a:rPr>
              <a:t>It is engaging and each set of phonemes are colour coded.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anose="02000000000000000000" pitchFamily="2" charset="0"/>
              </a:rPr>
              <a:t>Characters (monsters) are link to a colour, having the characters and colour coding makes it easier for the children to learn and recall their sounds and tricky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anose="02000000000000000000" pitchFamily="2" charset="0"/>
              </a:rPr>
              <a:t>It engages the children by using all their senses. Lessons involve videos, action songs, games, story telling, use of magnetic letters, drawing,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winkl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anose="02000000000000000000" pitchFamily="2" charset="0"/>
              </a:rPr>
              <a:t>It makes phonics memorable and fun!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37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onster Phonics Works | Monster Phonics">
            <a:extLst>
              <a:ext uri="{FF2B5EF4-FFF2-40B4-BE49-F238E27FC236}">
                <a16:creationId xmlns:a16="http://schemas.microsoft.com/office/drawing/2014/main" id="{49D49D93-1FD6-4C7A-977E-55320BF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5" y="195036"/>
            <a:ext cx="1570308" cy="11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onster Phonics Works | Monster Phonics">
            <a:extLst>
              <a:ext uri="{FF2B5EF4-FFF2-40B4-BE49-F238E27FC236}">
                <a16:creationId xmlns:a16="http://schemas.microsoft.com/office/drawing/2014/main" id="{5C37F0A2-8D81-41E3-9498-CE966616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5" y="379185"/>
            <a:ext cx="1730598" cy="1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onster Phonics Works | Monster Phonics">
            <a:extLst>
              <a:ext uri="{FF2B5EF4-FFF2-40B4-BE49-F238E27FC236}">
                <a16:creationId xmlns:a16="http://schemas.microsoft.com/office/drawing/2014/main" id="{AD45FBCB-7B6F-4BBA-8A7D-A8F9925B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48" y="73566"/>
            <a:ext cx="1442034" cy="14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runscoe Primary and Nursery Academy - Monster Phonics">
            <a:extLst>
              <a:ext uri="{FF2B5EF4-FFF2-40B4-BE49-F238E27FC236}">
                <a16:creationId xmlns:a16="http://schemas.microsoft.com/office/drawing/2014/main" id="{BB93EB25-6C22-4481-AD55-B0EEDDEA3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8" y="289249"/>
            <a:ext cx="1355367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runscoe Primary and Nursery Academy - Monster Phonics">
            <a:extLst>
              <a:ext uri="{FF2B5EF4-FFF2-40B4-BE49-F238E27FC236}">
                <a16:creationId xmlns:a16="http://schemas.microsoft.com/office/drawing/2014/main" id="{010AE70C-981B-426C-97A8-95DB3C6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29" y="1133195"/>
            <a:ext cx="2090057" cy="1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onster Phonics Works | Monster Phonics">
            <a:extLst>
              <a:ext uri="{FF2B5EF4-FFF2-40B4-BE49-F238E27FC236}">
                <a16:creationId xmlns:a16="http://schemas.microsoft.com/office/drawing/2014/main" id="{B64E7331-64A0-4A09-922D-69ECB55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" y="5530348"/>
            <a:ext cx="1418204" cy="1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runscoe Primary and Nursery Academy - Monster Phonics">
            <a:extLst>
              <a:ext uri="{FF2B5EF4-FFF2-40B4-BE49-F238E27FC236}">
                <a16:creationId xmlns:a16="http://schemas.microsoft.com/office/drawing/2014/main" id="{01B4C621-5317-4323-A22B-F0598AD3653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9" y="5868955"/>
            <a:ext cx="1114959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Thrunscoe Primary and Nursery Academy - Monster Phonics">
            <a:extLst>
              <a:ext uri="{FF2B5EF4-FFF2-40B4-BE49-F238E27FC236}">
                <a16:creationId xmlns:a16="http://schemas.microsoft.com/office/drawing/2014/main" id="{2BBF4EC1-258A-4CB0-8313-C99CBB96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15" y="1291938"/>
            <a:ext cx="1471468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Monster Phonics Works | Monster Phonics">
            <a:extLst>
              <a:ext uri="{FF2B5EF4-FFF2-40B4-BE49-F238E27FC236}">
                <a16:creationId xmlns:a16="http://schemas.microsoft.com/office/drawing/2014/main" id="{3FFC4DFB-BA73-4359-A54B-35FF8E77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94" y="5530348"/>
            <a:ext cx="1442034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w Monster Phonics Works | Monster Phonics">
            <a:extLst>
              <a:ext uri="{FF2B5EF4-FFF2-40B4-BE49-F238E27FC236}">
                <a16:creationId xmlns:a16="http://schemas.microsoft.com/office/drawing/2014/main" id="{A6DB2C82-96DE-4E21-B2F5-C234FC58DED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16" y="4851126"/>
            <a:ext cx="1805666" cy="10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E6E76C-C73B-426A-857A-DCB126F1AD07}"/>
              </a:ext>
            </a:extLst>
          </p:cNvPr>
          <p:cNvSpPr/>
          <p:nvPr/>
        </p:nvSpPr>
        <p:spPr>
          <a:xfrm>
            <a:off x="3076552" y="779332"/>
            <a:ext cx="627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Twinkl" panose="02000000000000000000" pitchFamily="2" charset="0"/>
              </a:rPr>
              <a:t>Phonic Sounds and Characters</a:t>
            </a:r>
          </a:p>
        </p:txBody>
      </p:sp>
      <p:pic>
        <p:nvPicPr>
          <p:cNvPr id="2050" name="Picture 2" descr="24.6 Continuing the learning journey at home: Year 2 (Accessibility view)">
            <a:extLst>
              <a:ext uri="{FF2B5EF4-FFF2-40B4-BE49-F238E27FC236}">
                <a16:creationId xmlns:a16="http://schemas.microsoft.com/office/drawing/2014/main" id="{8B5EF064-3A56-4914-A316-C0E37045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96" y="1520891"/>
            <a:ext cx="7809985" cy="42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0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44ffca-e1d6-4c97-ba6b-c12a7d447f20">
      <Terms xmlns="http://schemas.microsoft.com/office/infopath/2007/PartnerControls"/>
    </lcf76f155ced4ddcb4097134ff3c332f>
    <TaxCatchAll xmlns="1e682200-0cd6-4b13-b3b8-ab06c8e3167c" xsi:nil="true"/>
    <_dlc_DocId xmlns="1e682200-0cd6-4b13-b3b8-ab06c8e3167c">3SZMNEURPMWP-1158338167-180445</_dlc_DocId>
    <_dlc_DocIdUrl xmlns="1e682200-0cd6-4b13-b3b8-ab06c8e3167c">
      <Url>https://eardisleyschool.sharepoint.com/sites/STAFF_SHARED/_layouts/15/DocIdRedir.aspx?ID=3SZMNEURPMWP-1158338167-180445</Url>
      <Description>3SZMNEURPMWP-1158338167-180445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569F38525C84995F90342C753C36F" ma:contentTypeVersion="13" ma:contentTypeDescription="Create a new document." ma:contentTypeScope="" ma:versionID="737f4985a5edf6fa7a898f7667c1216f">
  <xsd:schema xmlns:xsd="http://www.w3.org/2001/XMLSchema" xmlns:xs="http://www.w3.org/2001/XMLSchema" xmlns:p="http://schemas.microsoft.com/office/2006/metadata/properties" xmlns:ns2="1e682200-0cd6-4b13-b3b8-ab06c8e3167c" xmlns:ns3="1844ffca-e1d6-4c97-ba6b-c12a7d447f20" targetNamespace="http://schemas.microsoft.com/office/2006/metadata/properties" ma:root="true" ma:fieldsID="f1a8b84cfef48c69487efc779de4a323" ns2:_="" ns3:_="">
    <xsd:import namespace="1e682200-0cd6-4b13-b3b8-ab06c8e3167c"/>
    <xsd:import namespace="1844ffca-e1d6-4c97-ba6b-c12a7d447f2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82200-0cd6-4b13-b3b8-ab06c8e316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8ca6fc8-2021-4977-a9b4-053e53f35577}" ma:internalName="TaxCatchAll" ma:showField="CatchAllData" ma:web="1e682200-0cd6-4b13-b3b8-ab06c8e31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4ffca-e1d6-4c97-ba6b-c12a7d447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701c714-e61e-4b87-9125-dfce0dd4b4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AD7B1-BB8B-4080-9919-019D21F51331}">
  <ds:schemaRefs>
    <ds:schemaRef ds:uri="http://schemas.microsoft.com/office/2006/metadata/properties"/>
    <ds:schemaRef ds:uri="http://schemas.microsoft.com/office/infopath/2007/PartnerControls"/>
    <ds:schemaRef ds:uri="1844ffca-e1d6-4c97-ba6b-c12a7d447f20"/>
    <ds:schemaRef ds:uri="1e682200-0cd6-4b13-b3b8-ab06c8e3167c"/>
  </ds:schemaRefs>
</ds:datastoreItem>
</file>

<file path=customXml/itemProps2.xml><?xml version="1.0" encoding="utf-8"?>
<ds:datastoreItem xmlns:ds="http://schemas.openxmlformats.org/officeDocument/2006/customXml" ds:itemID="{757FB74D-F3CC-4AEC-80AB-CDB74BB1A5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ADBD9-2EC7-4C8A-9545-4206BB017DF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7D7C13-9482-4400-BC06-BEBF89AEF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82200-0cd6-4b13-b3b8-ab06c8e3167c"/>
    <ds:schemaRef ds:uri="1844ffca-e1d6-4c97-ba6b-c12a7d447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576</TotalTime>
  <Words>1337</Words>
  <Application>Microsoft Office PowerPoint</Application>
  <PresentationFormat>Widescreen</PresentationFormat>
  <Paragraphs>179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Meiryo</vt:lpstr>
      <vt:lpstr>Arial</vt:lpstr>
      <vt:lpstr>Calibri</vt:lpstr>
      <vt:lpstr>Calibri Light</vt:lpstr>
      <vt:lpstr>Comic Sans MS</vt:lpstr>
      <vt:lpstr>SassoonCRInfant</vt:lpstr>
      <vt:lpstr>Times New Roman</vt:lpstr>
      <vt:lpstr>Twinkl</vt:lpstr>
      <vt:lpstr>Wingdings</vt:lpstr>
      <vt:lpstr>Office Theme</vt:lpstr>
      <vt:lpstr>Crayons</vt:lpstr>
      <vt:lpstr>Phonics Workshop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Monster Phonics Launch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Presentation Reception 2022-23</dc:title>
  <dc:creator>M REICHINGER</dc:creator>
  <cp:lastModifiedBy>Laura Williams</cp:lastModifiedBy>
  <cp:revision>21</cp:revision>
  <dcterms:created xsi:type="dcterms:W3CDTF">2022-09-13T09:17:15Z</dcterms:created>
  <dcterms:modified xsi:type="dcterms:W3CDTF">2026-02-02T07:52:40Z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0x010100BDD569F38525C84995F90342C753C36F</vt:lpwstr>
  </property>
  <property fmtid="{D5CDD505-2E9C-101B-9397-08002B2CF9AE}" pid="3" name="_dlc_DocIdItemGuid">
    <vt:lpwstr>5f33b93d-015a-4077-95d0-d3608af05e9b</vt:lpwstr>
  </property>
  <property fmtid="{D5CDD505-2E9C-101B-9397-08002B2CF9AE}" pid="4" name="MediaServiceImageTags">
    <vt:lpwstr/>
  </property>
</Properties>
</file>